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5" r:id="rId7"/>
    <p:sldId id="260" r:id="rId8"/>
    <p:sldId id="263" r:id="rId9"/>
    <p:sldId id="261"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36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37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182FEAC-ADD0-4819-BEEE-A6F115099709}" type="datetimeFigureOut">
              <a:rPr lang="en-CA" smtClean="0"/>
              <a:t>16-07-07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4202830943"/>
      </p:ext>
    </p:extLst>
  </p:cSld>
  <p:clrMapOvr>
    <a:masterClrMapping/>
  </p:clrMapOvr>
  <p:transition xmlns:p14="http://schemas.microsoft.com/office/powerpoint/2010/mai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82FEAC-ADD0-4819-BEEE-A6F115099709}" type="datetimeFigureOut">
              <a:rPr lang="en-CA" smtClean="0"/>
              <a:t>16-07-07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989963349"/>
      </p:ext>
    </p:extLst>
  </p:cSld>
  <p:clrMapOvr>
    <a:masterClrMapping/>
  </p:clrMapOvr>
  <p:transition xmlns:p14="http://schemas.microsoft.com/office/powerpoint/2010/mai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82FEAC-ADD0-4819-BEEE-A6F115099709}" type="datetimeFigureOut">
              <a:rPr lang="en-CA" smtClean="0"/>
              <a:t>16-07-07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762870770"/>
      </p:ext>
    </p:extLst>
  </p:cSld>
  <p:clrMapOvr>
    <a:masterClrMapping/>
  </p:clrMapOvr>
  <p:transition xmlns:p14="http://schemas.microsoft.com/office/powerpoint/2010/mai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182FEAC-ADD0-4819-BEEE-A6F115099709}" type="datetimeFigureOut">
              <a:rPr lang="en-CA" smtClean="0"/>
              <a:t>16-07-07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358657087"/>
      </p:ext>
    </p:extLst>
  </p:cSld>
  <p:clrMapOvr>
    <a:masterClrMapping/>
  </p:clrMapOvr>
  <p:transition xmlns:p14="http://schemas.microsoft.com/office/powerpoint/2010/mai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2FEAC-ADD0-4819-BEEE-A6F115099709}" type="datetimeFigureOut">
              <a:rPr lang="en-CA" smtClean="0"/>
              <a:t>16-07-07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227256665"/>
      </p:ext>
    </p:extLst>
  </p:cSld>
  <p:clrMapOvr>
    <a:masterClrMapping/>
  </p:clrMapOvr>
  <p:transition xmlns:p14="http://schemas.microsoft.com/office/powerpoint/2010/mai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182FEAC-ADD0-4819-BEEE-A6F115099709}" type="datetimeFigureOut">
              <a:rPr lang="en-CA" smtClean="0"/>
              <a:t>16-07-07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3229448806"/>
      </p:ext>
    </p:extLst>
  </p:cSld>
  <p:clrMapOvr>
    <a:masterClrMapping/>
  </p:clrMapOvr>
  <p:transition xmlns:p14="http://schemas.microsoft.com/office/powerpoint/2010/mai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182FEAC-ADD0-4819-BEEE-A6F115099709}" type="datetimeFigureOut">
              <a:rPr lang="en-CA" smtClean="0"/>
              <a:t>16-07-07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189176537"/>
      </p:ext>
    </p:extLst>
  </p:cSld>
  <p:clrMapOvr>
    <a:masterClrMapping/>
  </p:clrMapOvr>
  <p:transition xmlns:p14="http://schemas.microsoft.com/office/powerpoint/2010/mai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182FEAC-ADD0-4819-BEEE-A6F115099709}" type="datetimeFigureOut">
              <a:rPr lang="en-CA" smtClean="0"/>
              <a:t>16-07-07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1559776864"/>
      </p:ext>
    </p:extLst>
  </p:cSld>
  <p:clrMapOvr>
    <a:masterClrMapping/>
  </p:clrMapOvr>
  <p:transition xmlns:p14="http://schemas.microsoft.com/office/powerpoint/2010/mai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2FEAC-ADD0-4819-BEEE-A6F115099709}" type="datetimeFigureOut">
              <a:rPr lang="en-CA" smtClean="0"/>
              <a:t>16-07-07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1076133259"/>
      </p:ext>
    </p:extLst>
  </p:cSld>
  <p:clrMapOvr>
    <a:masterClrMapping/>
  </p:clrMapOvr>
  <p:transition xmlns:p14="http://schemas.microsoft.com/office/powerpoint/2010/mai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FEAC-ADD0-4819-BEEE-A6F115099709}" type="datetimeFigureOut">
              <a:rPr lang="en-CA" smtClean="0"/>
              <a:t>16-07-07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204526494"/>
      </p:ext>
    </p:extLst>
  </p:cSld>
  <p:clrMapOvr>
    <a:masterClrMapping/>
  </p:clrMapOvr>
  <p:transition xmlns:p14="http://schemas.microsoft.com/office/powerpoint/2010/mai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2FEAC-ADD0-4819-BEEE-A6F115099709}" type="datetimeFigureOut">
              <a:rPr lang="en-CA" smtClean="0"/>
              <a:t>16-07-07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1407F8-BDA9-47FD-A9B1-200A625776E2}" type="slidenum">
              <a:rPr lang="en-CA" smtClean="0"/>
              <a:t>‹#›</a:t>
            </a:fld>
            <a:endParaRPr lang="en-CA"/>
          </a:p>
        </p:txBody>
      </p:sp>
    </p:spTree>
    <p:extLst>
      <p:ext uri="{BB962C8B-B14F-4D97-AF65-F5344CB8AC3E}">
        <p14:creationId xmlns:p14="http://schemas.microsoft.com/office/powerpoint/2010/main" val="927617200"/>
      </p:ext>
    </p:extLst>
  </p:cSld>
  <p:clrMapOvr>
    <a:masterClrMapping/>
  </p:clrMapOvr>
  <p:transition xmlns:p14="http://schemas.microsoft.com/office/powerpoint/2010/main" spd="slow">
    <p:split orient="ver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2FEAC-ADD0-4819-BEEE-A6F115099709}" type="datetimeFigureOut">
              <a:rPr lang="en-CA" smtClean="0"/>
              <a:t>16-07-07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407F8-BDA9-47FD-A9B1-200A625776E2}" type="slidenum">
              <a:rPr lang="en-CA" smtClean="0"/>
              <a:t>‹#›</a:t>
            </a:fld>
            <a:endParaRPr lang="en-CA"/>
          </a:p>
        </p:txBody>
      </p:sp>
    </p:spTree>
    <p:extLst>
      <p:ext uri="{BB962C8B-B14F-4D97-AF65-F5344CB8AC3E}">
        <p14:creationId xmlns:p14="http://schemas.microsoft.com/office/powerpoint/2010/main" val="3771604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dirty="0">
                <a:solidFill>
                  <a:schemeClr val="accent4">
                    <a:lumMod val="75000"/>
                  </a:schemeClr>
                </a:solidFill>
                <a:latin typeface="Baskerville Old Face" pitchFamily="18" charset="0"/>
              </a:rPr>
              <a:t>Narration</a:t>
            </a:r>
            <a:r>
              <a:rPr lang="en-US" sz="8000" b="1" dirty="0" smtClean="0">
                <a:solidFill>
                  <a:schemeClr val="accent4">
                    <a:lumMod val="75000"/>
                  </a:schemeClr>
                </a:solidFill>
                <a:latin typeface="Baskerville Old Face" pitchFamily="18" charset="0"/>
              </a:rPr>
              <a:t>/</a:t>
            </a:r>
            <a:br>
              <a:rPr lang="en-US" sz="8000" b="1" dirty="0" smtClean="0">
                <a:solidFill>
                  <a:schemeClr val="accent4">
                    <a:lumMod val="75000"/>
                  </a:schemeClr>
                </a:solidFill>
                <a:latin typeface="Baskerville Old Face" pitchFamily="18" charset="0"/>
              </a:rPr>
            </a:br>
            <a:r>
              <a:rPr lang="en-US" sz="8000" b="1" dirty="0" smtClean="0">
                <a:solidFill>
                  <a:schemeClr val="accent4">
                    <a:lumMod val="75000"/>
                  </a:schemeClr>
                </a:solidFill>
                <a:latin typeface="Baskerville Old Face" pitchFamily="18" charset="0"/>
              </a:rPr>
              <a:t>Point </a:t>
            </a:r>
            <a:r>
              <a:rPr lang="en-US" sz="8000" b="1" dirty="0">
                <a:solidFill>
                  <a:schemeClr val="accent4">
                    <a:lumMod val="75000"/>
                  </a:schemeClr>
                </a:solidFill>
                <a:latin typeface="Baskerville Old Face" pitchFamily="18" charset="0"/>
              </a:rPr>
              <a:t>of View</a:t>
            </a:r>
            <a:r>
              <a:rPr lang="en-CA" b="1" dirty="0"/>
              <a:t/>
            </a:r>
            <a:br>
              <a:rPr lang="en-CA" b="1" dirty="0"/>
            </a:br>
            <a:endParaRPr lang="en-CA" dirty="0"/>
          </a:p>
        </p:txBody>
      </p:sp>
      <p:sp>
        <p:nvSpPr>
          <p:cNvPr id="3" name="Subtitle 2"/>
          <p:cNvSpPr>
            <a:spLocks noGrp="1"/>
          </p:cNvSpPr>
          <p:nvPr>
            <p:ph type="subTitle" idx="1"/>
          </p:nvPr>
        </p:nvSpPr>
        <p:spPr/>
        <p:txBody>
          <a:bodyPr/>
          <a:lstStyle/>
          <a:p>
            <a:r>
              <a:rPr lang="en-CA" b="1" dirty="0" smtClean="0">
                <a:solidFill>
                  <a:srgbClr val="90368A"/>
                </a:solidFill>
              </a:rPr>
              <a:t>Who is telling the story?</a:t>
            </a:r>
            <a:endParaRPr lang="en-CA" b="1" dirty="0">
              <a:solidFill>
                <a:srgbClr val="90368A"/>
              </a:solidFill>
            </a:endParaRPr>
          </a:p>
        </p:txBody>
      </p:sp>
    </p:spTree>
    <p:extLst>
      <p:ext uri="{BB962C8B-B14F-4D97-AF65-F5344CB8AC3E}">
        <p14:creationId xmlns:p14="http://schemas.microsoft.com/office/powerpoint/2010/main" val="3331292123"/>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Baskerville Old Face" pitchFamily="18" charset="0"/>
              </a:rPr>
              <a:t>EXAMPLE</a:t>
            </a:r>
            <a:endParaRPr lang="en-CA" dirty="0">
              <a:latin typeface="Baskerville Old Face"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CA" sz="3800" dirty="0" smtClean="0"/>
              <a:t>	As </a:t>
            </a:r>
            <a:r>
              <a:rPr lang="en-CA" sz="3800" dirty="0"/>
              <a:t>the girl walked up the hill, she realized that the atmosphere was just too quiet.</a:t>
            </a:r>
          </a:p>
          <a:p>
            <a:pPr marL="0" indent="0">
              <a:buNone/>
            </a:pPr>
            <a:r>
              <a:rPr lang="en-CA" sz="3800" dirty="0"/>
              <a:t>         </a:t>
            </a:r>
            <a:r>
              <a:rPr lang="en-CA" sz="3800" dirty="0" smtClean="0"/>
              <a:t>The </a:t>
            </a:r>
            <a:r>
              <a:rPr lang="en-CA" sz="3800" dirty="0"/>
              <a:t>cardinal tipped his head back and drew breath to sing, but just as the first note passed his beak he heard the crack of a dead branch far below his perch high in the maple tree. Startled, he looked down, cocking his head to one side and watching with great interest while the man rattled the blades of grass as he tried to hide himself behind the tree. </a:t>
            </a:r>
          </a:p>
          <a:p>
            <a:pPr marL="0" indent="0">
              <a:buNone/>
            </a:pPr>
            <a:r>
              <a:rPr lang="en-CA" sz="3800" dirty="0"/>
              <a:t>            As the man saw her start up the hill, he moved quickly into the shelter of the huge old maple tree. If she saw him now, everything would be ruined.</a:t>
            </a:r>
          </a:p>
          <a:p>
            <a:pPr marL="0" indent="0">
              <a:buNone/>
            </a:pPr>
            <a:r>
              <a:rPr lang="en-CA" sz="3800" dirty="0"/>
              <a:t>            She thought she saw a shadow move high up on the slope, but when she looked again it was gone.</a:t>
            </a:r>
          </a:p>
          <a:p>
            <a:pPr marL="0" indent="0">
              <a:buNone/>
            </a:pPr>
            <a:r>
              <a:rPr lang="en-CA" sz="3800" dirty="0"/>
              <a:t>            The man thought if he could stay hidden until she came within range, she'd have to talk to him. Wouldn't she?</a:t>
            </a:r>
          </a:p>
          <a:p>
            <a:pPr marL="0" indent="0">
              <a:buNone/>
            </a:pPr>
            <a:r>
              <a:rPr lang="en-CA" sz="3800" dirty="0"/>
              <a:t>            The girl shuddered as she felt a silent threat pass over her. It felt like a cloud creeping over the sun.</a:t>
            </a:r>
          </a:p>
          <a:p>
            <a:endParaRPr lang="en-CA" dirty="0"/>
          </a:p>
        </p:txBody>
      </p:sp>
    </p:spTree>
    <p:extLst>
      <p:ext uri="{BB962C8B-B14F-4D97-AF65-F5344CB8AC3E}">
        <p14:creationId xmlns:p14="http://schemas.microsoft.com/office/powerpoint/2010/main" val="959310648"/>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z="4800" b="1" dirty="0"/>
              <a:t>Point of View (POV)</a:t>
            </a:r>
            <a:r>
              <a:rPr lang="en-CA" sz="4800" dirty="0"/>
              <a:t> = </a:t>
            </a:r>
            <a:r>
              <a:rPr lang="en-CA" sz="4800" dirty="0" smtClean="0"/>
              <a:t>is </a:t>
            </a:r>
            <a:r>
              <a:rPr lang="en-CA" sz="4800" dirty="0"/>
              <a:t>the voice that tells a story</a:t>
            </a:r>
          </a:p>
          <a:p>
            <a:pPr marL="0" indent="0">
              <a:buNone/>
            </a:pPr>
            <a:endParaRPr lang="en-CA" dirty="0"/>
          </a:p>
          <a:p>
            <a:r>
              <a:rPr lang="en-CA" sz="4000" dirty="0"/>
              <a:t>There are </a:t>
            </a:r>
            <a:r>
              <a:rPr lang="en-CA" sz="4000" b="1" dirty="0"/>
              <a:t>FOUR</a:t>
            </a:r>
            <a:r>
              <a:rPr lang="en-CA" sz="4000" dirty="0"/>
              <a:t> basic types of Point of View </a:t>
            </a:r>
            <a:r>
              <a:rPr lang="en-CA" dirty="0"/>
              <a:t> </a:t>
            </a:r>
          </a:p>
          <a:p>
            <a:endParaRPr lang="en-CA" dirty="0"/>
          </a:p>
        </p:txBody>
      </p:sp>
    </p:spTree>
    <p:extLst>
      <p:ext uri="{BB962C8B-B14F-4D97-AF65-F5344CB8AC3E}">
        <p14:creationId xmlns:p14="http://schemas.microsoft.com/office/powerpoint/2010/main" val="4233358580"/>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b="1" dirty="0" smtClean="0"/>
              <a:t/>
            </a:r>
            <a:br>
              <a:rPr lang="en-CA" b="1" dirty="0" smtClean="0"/>
            </a:br>
            <a:r>
              <a:rPr lang="en-CA" b="1" dirty="0" smtClean="0">
                <a:latin typeface="Baskerville Old Face" pitchFamily="18" charset="0"/>
              </a:rPr>
              <a:t>FIRST </a:t>
            </a:r>
            <a:r>
              <a:rPr lang="en-CA" b="1" dirty="0">
                <a:latin typeface="Baskerville Old Face" pitchFamily="18" charset="0"/>
              </a:rPr>
              <a:t>PERSON – major character</a:t>
            </a:r>
            <a:r>
              <a:rPr lang="en-CA" dirty="0"/>
              <a:t/>
            </a:r>
            <a:br>
              <a:rPr lang="en-CA" dirty="0"/>
            </a:br>
            <a:endParaRPr lang="en-CA" dirty="0"/>
          </a:p>
        </p:txBody>
      </p:sp>
      <p:sp>
        <p:nvSpPr>
          <p:cNvPr id="3" name="Content Placeholder 2"/>
          <p:cNvSpPr>
            <a:spLocks noGrp="1"/>
          </p:cNvSpPr>
          <p:nvPr>
            <p:ph idx="1"/>
          </p:nvPr>
        </p:nvSpPr>
        <p:spPr/>
        <p:txBody>
          <a:bodyPr/>
          <a:lstStyle/>
          <a:p>
            <a:pPr lvl="1">
              <a:buFont typeface="Wingdings" pitchFamily="2" charset="2"/>
              <a:buChar char="v"/>
            </a:pPr>
            <a:endParaRPr lang="en-CA" sz="4400" dirty="0" smtClean="0"/>
          </a:p>
          <a:p>
            <a:pPr lvl="1">
              <a:buFont typeface="Wingdings" pitchFamily="2" charset="2"/>
              <a:buChar char="v"/>
            </a:pPr>
            <a:r>
              <a:rPr lang="en-CA" sz="4400" dirty="0" smtClean="0"/>
              <a:t>Main </a:t>
            </a:r>
            <a:r>
              <a:rPr lang="en-CA" sz="4400" dirty="0"/>
              <a:t>character tells the </a:t>
            </a:r>
            <a:r>
              <a:rPr lang="en-CA" sz="4400" dirty="0" smtClean="0"/>
              <a:t>story</a:t>
            </a:r>
          </a:p>
          <a:p>
            <a:pPr marL="457200" lvl="1" indent="0">
              <a:buNone/>
            </a:pPr>
            <a:endParaRPr lang="en-CA" sz="4400" dirty="0"/>
          </a:p>
          <a:p>
            <a:pPr lvl="1">
              <a:buFont typeface="Wingdings" pitchFamily="2" charset="2"/>
              <a:buChar char="v"/>
            </a:pPr>
            <a:r>
              <a:rPr lang="en-CA" sz="4400" dirty="0"/>
              <a:t>Uses “I”</a:t>
            </a:r>
          </a:p>
          <a:p>
            <a:endParaRPr lang="en-CA" dirty="0"/>
          </a:p>
        </p:txBody>
      </p:sp>
    </p:spTree>
    <p:extLst>
      <p:ext uri="{BB962C8B-B14F-4D97-AF65-F5344CB8AC3E}">
        <p14:creationId xmlns:p14="http://schemas.microsoft.com/office/powerpoint/2010/main" val="2779580606"/>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Baskerville Old Face" pitchFamily="18" charset="0"/>
              </a:rPr>
              <a:t>EXAMPLE</a:t>
            </a:r>
            <a:endParaRPr lang="en-CA" dirty="0">
              <a:latin typeface="Baskerville Old Face" pitchFamily="18" charset="0"/>
            </a:endParaRPr>
          </a:p>
        </p:txBody>
      </p:sp>
      <p:sp>
        <p:nvSpPr>
          <p:cNvPr id="3" name="Content Placeholder 2"/>
          <p:cNvSpPr>
            <a:spLocks noGrp="1"/>
          </p:cNvSpPr>
          <p:nvPr>
            <p:ph idx="1"/>
          </p:nvPr>
        </p:nvSpPr>
        <p:spPr/>
        <p:txBody>
          <a:bodyPr/>
          <a:lstStyle/>
          <a:p>
            <a:pPr marL="0" indent="0">
              <a:buNone/>
            </a:pPr>
            <a:r>
              <a:rPr lang="en-CA" dirty="0" smtClean="0"/>
              <a:t>As </a:t>
            </a:r>
            <a:r>
              <a:rPr lang="en-CA" dirty="0"/>
              <a:t>I walked up the hill, I realized that the atmosphere was just too quiet. There was no sound from the cardinal who was nearly always singing from the top of the maple tree. I thought I saw a shadow move high up on the slope, but when I looked again it was gone. Still, I shuddered as I felt a silent threat pass over me like a cloud over the sun.</a:t>
            </a:r>
          </a:p>
        </p:txBody>
      </p:sp>
    </p:spTree>
    <p:extLst>
      <p:ext uri="{BB962C8B-B14F-4D97-AF65-F5344CB8AC3E}">
        <p14:creationId xmlns:p14="http://schemas.microsoft.com/office/powerpoint/2010/main" val="900026296"/>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b="1" dirty="0" smtClean="0"/>
              <a:t/>
            </a:r>
            <a:br>
              <a:rPr lang="en-CA" b="1" dirty="0" smtClean="0"/>
            </a:br>
            <a:r>
              <a:rPr lang="en-CA" b="1" dirty="0" smtClean="0">
                <a:latin typeface="Baskerville Old Face" pitchFamily="18" charset="0"/>
              </a:rPr>
              <a:t>FIRST </a:t>
            </a:r>
            <a:r>
              <a:rPr lang="en-CA" b="1" dirty="0">
                <a:latin typeface="Baskerville Old Face" pitchFamily="18" charset="0"/>
              </a:rPr>
              <a:t>PERSON – minor character</a:t>
            </a:r>
            <a:r>
              <a:rPr lang="en-CA" dirty="0"/>
              <a:t/>
            </a:r>
            <a:br>
              <a:rPr lang="en-CA" dirty="0"/>
            </a:br>
            <a:endParaRPr lang="en-CA" dirty="0"/>
          </a:p>
        </p:txBody>
      </p:sp>
      <p:sp>
        <p:nvSpPr>
          <p:cNvPr id="3" name="Content Placeholder 2"/>
          <p:cNvSpPr>
            <a:spLocks noGrp="1"/>
          </p:cNvSpPr>
          <p:nvPr>
            <p:ph idx="1"/>
          </p:nvPr>
        </p:nvSpPr>
        <p:spPr/>
        <p:txBody>
          <a:bodyPr/>
          <a:lstStyle/>
          <a:p>
            <a:pPr lvl="1">
              <a:buFont typeface="Wingdings" pitchFamily="2" charset="2"/>
              <a:buChar char="v"/>
            </a:pPr>
            <a:endParaRPr lang="en-CA" dirty="0" smtClean="0"/>
          </a:p>
          <a:p>
            <a:pPr lvl="1">
              <a:buFont typeface="Wingdings" pitchFamily="2" charset="2"/>
              <a:buChar char="v"/>
            </a:pPr>
            <a:r>
              <a:rPr lang="en-CA" sz="4400" dirty="0" smtClean="0"/>
              <a:t>Minor </a:t>
            </a:r>
            <a:r>
              <a:rPr lang="en-CA" sz="4400" dirty="0"/>
              <a:t>character tells the story</a:t>
            </a:r>
          </a:p>
          <a:p>
            <a:pPr lvl="1">
              <a:buFont typeface="Wingdings" pitchFamily="2" charset="2"/>
              <a:buChar char="v"/>
            </a:pPr>
            <a:endParaRPr lang="en-CA" sz="4400" dirty="0" smtClean="0"/>
          </a:p>
          <a:p>
            <a:pPr lvl="1">
              <a:buFont typeface="Wingdings" pitchFamily="2" charset="2"/>
              <a:buChar char="v"/>
            </a:pPr>
            <a:r>
              <a:rPr lang="en-CA" sz="4400" dirty="0" smtClean="0"/>
              <a:t>Uses </a:t>
            </a:r>
            <a:r>
              <a:rPr lang="en-CA" sz="4400" dirty="0"/>
              <a:t>“I”</a:t>
            </a:r>
          </a:p>
          <a:p>
            <a:pPr marL="0" indent="0">
              <a:buNone/>
            </a:pPr>
            <a:endParaRPr lang="en-CA" dirty="0"/>
          </a:p>
        </p:txBody>
      </p:sp>
    </p:spTree>
    <p:extLst>
      <p:ext uri="{BB962C8B-B14F-4D97-AF65-F5344CB8AC3E}">
        <p14:creationId xmlns:p14="http://schemas.microsoft.com/office/powerpoint/2010/main" val="2622297532"/>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Baskerville Old Face" pitchFamily="18" charset="0"/>
              </a:rPr>
              <a:t>EXAMPLE</a:t>
            </a:r>
            <a:endParaRPr lang="en-CA" dirty="0">
              <a:latin typeface="Baskerville Old Face" pitchFamily="18" charset="0"/>
            </a:endParaRPr>
          </a:p>
        </p:txBody>
      </p:sp>
      <p:sp>
        <p:nvSpPr>
          <p:cNvPr id="3" name="Content Placeholder 2"/>
          <p:cNvSpPr>
            <a:spLocks noGrp="1"/>
          </p:cNvSpPr>
          <p:nvPr>
            <p:ph idx="1"/>
          </p:nvPr>
        </p:nvSpPr>
        <p:spPr/>
        <p:txBody>
          <a:bodyPr/>
          <a:lstStyle/>
          <a:p>
            <a:pPr marL="0" indent="0">
              <a:buNone/>
            </a:pPr>
            <a:r>
              <a:rPr lang="en-CA" dirty="0" smtClean="0"/>
              <a:t>I tipped my head back and drew breath to sing, but just as the first note passed my beak I heard the crack of a dead branch far below my perch high in the maple tree. Startled, I looked down, cocking my head to one side and watching with great interest while the man rattled the blades of grass as he tried to hide himself behind the tree and a girl walked up the hill. </a:t>
            </a:r>
          </a:p>
          <a:p>
            <a:endParaRPr lang="en-CA" dirty="0"/>
          </a:p>
        </p:txBody>
      </p:sp>
    </p:spTree>
    <p:extLst>
      <p:ext uri="{BB962C8B-B14F-4D97-AF65-F5344CB8AC3E}">
        <p14:creationId xmlns:p14="http://schemas.microsoft.com/office/powerpoint/2010/main" val="4096350296"/>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CA" b="1" dirty="0" smtClean="0"/>
              <a:t/>
            </a:r>
            <a:br>
              <a:rPr lang="en-CA" b="1" dirty="0" smtClean="0"/>
            </a:br>
            <a:r>
              <a:rPr lang="en-CA" b="1" dirty="0" smtClean="0">
                <a:latin typeface="Baskerville Old Face" pitchFamily="18" charset="0"/>
              </a:rPr>
              <a:t>THIRD </a:t>
            </a:r>
            <a:r>
              <a:rPr lang="en-CA" b="1" dirty="0">
                <a:latin typeface="Baskerville Old Face" pitchFamily="18" charset="0"/>
              </a:rPr>
              <a:t>PERSON – limited</a:t>
            </a:r>
            <a:r>
              <a:rPr lang="en-CA" dirty="0"/>
              <a:t/>
            </a:r>
            <a:br>
              <a:rPr lang="en-CA" dirty="0"/>
            </a:br>
            <a:endParaRPr lang="en-CA" dirty="0"/>
          </a:p>
        </p:txBody>
      </p:sp>
      <p:sp>
        <p:nvSpPr>
          <p:cNvPr id="3" name="Content Placeholder 2"/>
          <p:cNvSpPr>
            <a:spLocks noGrp="1"/>
          </p:cNvSpPr>
          <p:nvPr>
            <p:ph idx="1"/>
          </p:nvPr>
        </p:nvSpPr>
        <p:spPr/>
        <p:txBody>
          <a:bodyPr>
            <a:normAutofit fontScale="92500"/>
          </a:bodyPr>
          <a:lstStyle/>
          <a:p>
            <a:pPr lvl="1">
              <a:buFont typeface="Wingdings" pitchFamily="2" charset="2"/>
              <a:buChar char="v"/>
            </a:pPr>
            <a:endParaRPr lang="en-CA" sz="3600" dirty="0" smtClean="0"/>
          </a:p>
          <a:p>
            <a:pPr lvl="1">
              <a:buFont typeface="Wingdings" pitchFamily="2" charset="2"/>
              <a:buChar char="v"/>
            </a:pPr>
            <a:r>
              <a:rPr lang="en-CA" sz="3600" dirty="0" smtClean="0"/>
              <a:t>A </a:t>
            </a:r>
            <a:r>
              <a:rPr lang="en-CA" sz="3600" dirty="0"/>
              <a:t>narrator tells the story</a:t>
            </a:r>
          </a:p>
          <a:p>
            <a:pPr marL="457200" lvl="1" indent="0">
              <a:buNone/>
            </a:pPr>
            <a:endParaRPr lang="en-CA" sz="3600" dirty="0" smtClean="0"/>
          </a:p>
          <a:p>
            <a:pPr lvl="1">
              <a:buFont typeface="Wingdings" pitchFamily="2" charset="2"/>
              <a:buChar char="v"/>
            </a:pPr>
            <a:r>
              <a:rPr lang="en-CA" sz="3600" dirty="0" smtClean="0"/>
              <a:t>Does </a:t>
            </a:r>
            <a:r>
              <a:rPr lang="en-CA" sz="3600" dirty="0"/>
              <a:t>not use “I”, but “he”, “she”, “they”</a:t>
            </a:r>
          </a:p>
          <a:p>
            <a:pPr lvl="1">
              <a:buFont typeface="Wingdings" pitchFamily="2" charset="2"/>
              <a:buChar char="v"/>
            </a:pPr>
            <a:endParaRPr lang="en-US" sz="3600" dirty="0" smtClean="0"/>
          </a:p>
          <a:p>
            <a:pPr lvl="1">
              <a:buFont typeface="Wingdings" pitchFamily="2" charset="2"/>
              <a:buChar char="v"/>
            </a:pPr>
            <a:r>
              <a:rPr lang="en-US" sz="3600" dirty="0" smtClean="0"/>
              <a:t>Single </a:t>
            </a:r>
            <a:r>
              <a:rPr lang="en-US" sz="3600" dirty="0"/>
              <a:t>perspective – thoughts and feelings of only one character are revealed</a:t>
            </a:r>
            <a:endParaRPr lang="en-CA" sz="3600" dirty="0"/>
          </a:p>
          <a:p>
            <a:endParaRPr lang="en-CA" dirty="0"/>
          </a:p>
        </p:txBody>
      </p:sp>
    </p:spTree>
    <p:extLst>
      <p:ext uri="{BB962C8B-B14F-4D97-AF65-F5344CB8AC3E}">
        <p14:creationId xmlns:p14="http://schemas.microsoft.com/office/powerpoint/2010/main" val="1088642577"/>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Baskerville Old Face" pitchFamily="18" charset="0"/>
              </a:rPr>
              <a:t>EXAMPLE</a:t>
            </a:r>
            <a:endParaRPr lang="en-CA" dirty="0">
              <a:latin typeface="Baskerville Old Face" pitchFamily="18" charset="0"/>
            </a:endParaRPr>
          </a:p>
        </p:txBody>
      </p:sp>
      <p:sp>
        <p:nvSpPr>
          <p:cNvPr id="3" name="Content Placeholder 2"/>
          <p:cNvSpPr>
            <a:spLocks noGrp="1"/>
          </p:cNvSpPr>
          <p:nvPr>
            <p:ph idx="1"/>
          </p:nvPr>
        </p:nvSpPr>
        <p:spPr/>
        <p:txBody>
          <a:bodyPr/>
          <a:lstStyle/>
          <a:p>
            <a:pPr marL="0" indent="0">
              <a:buNone/>
            </a:pPr>
            <a:r>
              <a:rPr lang="en-CA" dirty="0"/>
              <a:t>As she walked up the hill, she realized that the atmosphere was just too quiet. There was no sound from the cardinal who she so often heard singing from the top of the maple tree. She thought she saw a shadow move high up on the slope, but when she looked again it was gone. Nevertheless, she shuddered as she felt a silent threat pass over her. It felt like a cloud creeping over the sun.</a:t>
            </a:r>
          </a:p>
        </p:txBody>
      </p:sp>
    </p:spTree>
    <p:extLst>
      <p:ext uri="{BB962C8B-B14F-4D97-AF65-F5344CB8AC3E}">
        <p14:creationId xmlns:p14="http://schemas.microsoft.com/office/powerpoint/2010/main" val="2429471639"/>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latin typeface="Baskerville Old Face" pitchFamily="18" charset="0"/>
              </a:rPr>
              <a:t>THIRD </a:t>
            </a:r>
            <a:r>
              <a:rPr lang="en-US" b="1" dirty="0">
                <a:latin typeface="Baskerville Old Face" pitchFamily="18" charset="0"/>
              </a:rPr>
              <a:t>PERSON – </a:t>
            </a:r>
            <a:r>
              <a:rPr lang="en-US" b="1" dirty="0" smtClean="0">
                <a:latin typeface="Baskerville Old Face" pitchFamily="18" charset="0"/>
              </a:rPr>
              <a:t/>
            </a:r>
            <a:br>
              <a:rPr lang="en-US" b="1" dirty="0" smtClean="0">
                <a:latin typeface="Baskerville Old Face" pitchFamily="18" charset="0"/>
              </a:rPr>
            </a:br>
            <a:r>
              <a:rPr lang="en-US" b="1" dirty="0" smtClean="0">
                <a:latin typeface="Baskerville Old Face" pitchFamily="18" charset="0"/>
              </a:rPr>
              <a:t>omniscient </a:t>
            </a:r>
            <a:r>
              <a:rPr lang="en-US" b="1" dirty="0">
                <a:latin typeface="Baskerville Old Face" pitchFamily="18" charset="0"/>
              </a:rPr>
              <a:t>(all-knowing)</a:t>
            </a:r>
            <a:r>
              <a:rPr lang="en-CA" dirty="0"/>
              <a:t/>
            </a:r>
            <a:br>
              <a:rPr lang="en-CA" dirty="0"/>
            </a:br>
            <a:endParaRPr lang="en-CA"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v"/>
            </a:pPr>
            <a:endParaRPr lang="en-US" dirty="0" smtClean="0"/>
          </a:p>
          <a:p>
            <a:pPr lvl="1">
              <a:buFont typeface="Wingdings" pitchFamily="2" charset="2"/>
              <a:buChar char="v"/>
            </a:pPr>
            <a:r>
              <a:rPr lang="en-US" sz="3300" dirty="0" smtClean="0"/>
              <a:t>A </a:t>
            </a:r>
            <a:r>
              <a:rPr lang="en-US" sz="3300" dirty="0"/>
              <a:t>narrator tells the story</a:t>
            </a:r>
            <a:endParaRPr lang="en-CA" sz="3300" dirty="0"/>
          </a:p>
          <a:p>
            <a:pPr marL="457200" lvl="1" indent="0">
              <a:buNone/>
            </a:pPr>
            <a:endParaRPr lang="en-CA" sz="3300" dirty="0" smtClean="0"/>
          </a:p>
          <a:p>
            <a:pPr lvl="1">
              <a:buFont typeface="Wingdings" pitchFamily="2" charset="2"/>
              <a:buChar char="v"/>
            </a:pPr>
            <a:r>
              <a:rPr lang="en-CA" sz="3300" dirty="0" smtClean="0"/>
              <a:t>Does </a:t>
            </a:r>
            <a:r>
              <a:rPr lang="en-CA" sz="3300" dirty="0"/>
              <a:t>not use “I”, but “he”, “she”, etc.</a:t>
            </a:r>
          </a:p>
          <a:p>
            <a:pPr lvl="1">
              <a:buFont typeface="Wingdings" pitchFamily="2" charset="2"/>
              <a:buChar char="v"/>
            </a:pPr>
            <a:endParaRPr lang="en-US" sz="3300" dirty="0" smtClean="0"/>
          </a:p>
          <a:p>
            <a:pPr lvl="1">
              <a:buFont typeface="Wingdings" pitchFamily="2" charset="2"/>
              <a:buChar char="v"/>
            </a:pPr>
            <a:r>
              <a:rPr lang="en-US" sz="3300" dirty="0" smtClean="0"/>
              <a:t>Multiple </a:t>
            </a:r>
            <a:r>
              <a:rPr lang="en-US" sz="3300" dirty="0"/>
              <a:t>perspectives – thoughts and feelings of numerous characters may be revealed</a:t>
            </a:r>
            <a:endParaRPr lang="en-CA" sz="3300" dirty="0"/>
          </a:p>
          <a:p>
            <a:endParaRPr lang="en-CA" dirty="0"/>
          </a:p>
        </p:txBody>
      </p:sp>
    </p:spTree>
    <p:extLst>
      <p:ext uri="{BB962C8B-B14F-4D97-AF65-F5344CB8AC3E}">
        <p14:creationId xmlns:p14="http://schemas.microsoft.com/office/powerpoint/2010/main" val="440896386"/>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367</Words>
  <Application>Microsoft Macintosh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Narration/ Point of View </vt:lpstr>
      <vt:lpstr>PowerPoint Presentation</vt:lpstr>
      <vt:lpstr> FIRST PERSON – major character </vt:lpstr>
      <vt:lpstr>EXAMPLE</vt:lpstr>
      <vt:lpstr> FIRST PERSON – minor character </vt:lpstr>
      <vt:lpstr>EXAMPLE</vt:lpstr>
      <vt:lpstr> THIRD PERSON – limited </vt:lpstr>
      <vt:lpstr>EXAMPLE</vt:lpstr>
      <vt:lpstr> THIRD PERSON –  omniscient (all-knowing) </vt:lpstr>
      <vt:lpstr>EXAMPLE</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Narration/ Point of View </dc:title>
  <dc:creator>WRDSB</dc:creator>
  <cp:lastModifiedBy>Emily</cp:lastModifiedBy>
  <cp:revision>3</cp:revision>
  <dcterms:created xsi:type="dcterms:W3CDTF">2012-10-18T16:29:04Z</dcterms:created>
  <dcterms:modified xsi:type="dcterms:W3CDTF">2016-07-07T15:19:25Z</dcterms:modified>
</cp:coreProperties>
</file>