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handoutMasterIdLst>
    <p:handoutMasterId r:id="rId14"/>
  </p:handoutMasterIdLst>
  <p:sldIdLst>
    <p:sldId id="256" r:id="rId2"/>
    <p:sldId id="258" r:id="rId3"/>
    <p:sldId id="259" r:id="rId4"/>
    <p:sldId id="260" r:id="rId5"/>
    <p:sldId id="261" r:id="rId6"/>
    <p:sldId id="268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41" d="100"/>
          <a:sy n="41" d="100"/>
        </p:scale>
        <p:origin x="-2880" y="-12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handoutMaster" Target="handoutMasters/handout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9D2180-2170-4F86-AC4F-F2EF0373CFC8}" type="datetimeFigureOut">
              <a:rPr lang="en-CA" smtClean="0"/>
              <a:t>16-07-08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849596-A436-4A02-8323-CFEB89DA381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228789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19A98-A2B7-4FE1-85B4-30C4FC910F06}" type="datetimeFigureOut">
              <a:rPr lang="en-CA" smtClean="0"/>
              <a:t>16-07-08</a:t>
            </a:fld>
            <a:endParaRPr lang="en-CA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C25C2-BFF5-4243-B895-174B68B08A6B}" type="slidenum">
              <a:rPr lang="en-CA" smtClean="0"/>
              <a:t>‹#›</a:t>
            </a:fld>
            <a:endParaRPr lang="en-C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19A98-A2B7-4FE1-85B4-30C4FC910F06}" type="datetimeFigureOut">
              <a:rPr lang="en-CA" smtClean="0"/>
              <a:t>16-07-08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C25C2-BFF5-4243-B895-174B68B08A6B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19A98-A2B7-4FE1-85B4-30C4FC910F06}" type="datetimeFigureOut">
              <a:rPr lang="en-CA" smtClean="0"/>
              <a:t>16-07-08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C25C2-BFF5-4243-B895-174B68B08A6B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19A98-A2B7-4FE1-85B4-30C4FC910F06}" type="datetimeFigureOut">
              <a:rPr lang="en-CA" smtClean="0"/>
              <a:t>16-07-08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C25C2-BFF5-4243-B895-174B68B08A6B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19A98-A2B7-4FE1-85B4-30C4FC910F06}" type="datetimeFigureOut">
              <a:rPr lang="en-CA" smtClean="0"/>
              <a:t>16-07-08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C25C2-BFF5-4243-B895-174B68B08A6B}" type="slidenum">
              <a:rPr lang="en-CA" smtClean="0"/>
              <a:t>‹#›</a:t>
            </a:fld>
            <a:endParaRPr lang="en-C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19A98-A2B7-4FE1-85B4-30C4FC910F06}" type="datetimeFigureOut">
              <a:rPr lang="en-CA" smtClean="0"/>
              <a:t>16-07-08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C25C2-BFF5-4243-B895-174B68B08A6B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19A98-A2B7-4FE1-85B4-30C4FC910F06}" type="datetimeFigureOut">
              <a:rPr lang="en-CA" smtClean="0"/>
              <a:t>16-07-08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C25C2-BFF5-4243-B895-174B68B08A6B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19A98-A2B7-4FE1-85B4-30C4FC910F06}" type="datetimeFigureOut">
              <a:rPr lang="en-CA" smtClean="0"/>
              <a:t>16-07-08</a:t>
            </a:fld>
            <a:endParaRPr lang="en-CA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01C25C2-BFF5-4243-B895-174B68B08A6B}" type="slidenum">
              <a:rPr lang="en-CA" smtClean="0"/>
              <a:t>‹#›</a:t>
            </a:fld>
            <a:endParaRPr lang="en-CA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19A98-A2B7-4FE1-85B4-30C4FC910F06}" type="datetimeFigureOut">
              <a:rPr lang="en-CA" smtClean="0"/>
              <a:t>16-07-08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C25C2-BFF5-4243-B895-174B68B08A6B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19A98-A2B7-4FE1-85B4-30C4FC910F06}" type="datetimeFigureOut">
              <a:rPr lang="en-CA" smtClean="0"/>
              <a:t>16-07-08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001C25C2-BFF5-4243-B895-174B68B08A6B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5F019A98-A2B7-4FE1-85B4-30C4FC910F06}" type="datetimeFigureOut">
              <a:rPr lang="en-CA" smtClean="0"/>
              <a:t>16-07-08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C25C2-BFF5-4243-B895-174B68B08A6B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5F019A98-A2B7-4FE1-85B4-30C4FC910F06}" type="datetimeFigureOut">
              <a:rPr lang="en-CA" smtClean="0"/>
              <a:t>16-07-08</a:t>
            </a:fld>
            <a:endParaRPr lang="en-CA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001C25C2-BFF5-4243-B895-174B68B08A6B}" type="slidenum">
              <a:rPr lang="en-CA" smtClean="0"/>
              <a:t>‹#›</a:t>
            </a:fld>
            <a:endParaRPr lang="en-CA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Integrating Quotations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Methods Three and Four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557184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CA" dirty="0"/>
              <a:t>The narration demonstrates the horrors of war as the protagonist is </a:t>
            </a:r>
            <a:r>
              <a:rPr lang="en-CA" dirty="0">
                <a:solidFill>
                  <a:srgbClr val="FF0000"/>
                </a:solidFill>
              </a:rPr>
              <a:t>“</a:t>
            </a:r>
            <a:r>
              <a:rPr lang="en-CA" dirty="0"/>
              <a:t>fifty thousand light-years from home, fighting on a strange world and crying out, </a:t>
            </a:r>
            <a:r>
              <a:rPr lang="en-CA" dirty="0">
                <a:solidFill>
                  <a:srgbClr val="00B0F0"/>
                </a:solidFill>
              </a:rPr>
              <a:t>‘I can’t take this anymore!’</a:t>
            </a:r>
            <a:r>
              <a:rPr lang="en-CA" dirty="0">
                <a:solidFill>
                  <a:srgbClr val="FF0000"/>
                </a:solidFill>
              </a:rPr>
              <a:t>” </a:t>
            </a:r>
            <a:r>
              <a:rPr lang="en-CA" dirty="0"/>
              <a:t>(293</a:t>
            </a:r>
            <a:r>
              <a:rPr lang="en-CA" dirty="0" smtClean="0"/>
              <a:t>).</a:t>
            </a:r>
          </a:p>
          <a:p>
            <a:pPr marL="36576" indent="0">
              <a:buNone/>
            </a:pPr>
            <a:r>
              <a:rPr lang="en-CA" b="1" dirty="0"/>
              <a:t> </a:t>
            </a:r>
            <a:endParaRPr lang="en-CA" dirty="0"/>
          </a:p>
          <a:p>
            <a:r>
              <a:rPr lang="en-CA" b="1" dirty="0"/>
              <a:t>NOTE: </a:t>
            </a:r>
            <a:r>
              <a:rPr lang="en-CA" dirty="0"/>
              <a:t>If you use a combination of narration and dialogue, </a:t>
            </a:r>
            <a:r>
              <a:rPr lang="en-CA" dirty="0">
                <a:solidFill>
                  <a:srgbClr val="FF0000"/>
                </a:solidFill>
              </a:rPr>
              <a:t>use double quotation marks for the whole proof </a:t>
            </a:r>
            <a:r>
              <a:rPr lang="en-CA" dirty="0"/>
              <a:t>and </a:t>
            </a:r>
            <a:r>
              <a:rPr lang="en-CA" dirty="0">
                <a:solidFill>
                  <a:srgbClr val="00B0F0"/>
                </a:solidFill>
              </a:rPr>
              <a:t>single quotation marks for dialogue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3280000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rgbClr val="00B0F0"/>
                </a:solidFill>
              </a:rPr>
              <a:t>METHOD </a:t>
            </a:r>
            <a:r>
              <a:rPr lang="en-US" dirty="0" smtClean="0">
                <a:solidFill>
                  <a:srgbClr val="00B0F0"/>
                </a:solidFill>
              </a:rPr>
              <a:t>FOUR:</a:t>
            </a:r>
            <a:r>
              <a:rPr lang="en-US" dirty="0" smtClean="0"/>
              <a:t>  </a:t>
            </a:r>
            <a:r>
              <a:rPr lang="en-CA" dirty="0" smtClean="0"/>
              <a:t>Paraphrasing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dirty="0"/>
              <a:t>You may also paraphrase, or put examples in your own words, for proof</a:t>
            </a:r>
          </a:p>
          <a:p>
            <a:pPr lvl="0"/>
            <a:r>
              <a:rPr lang="en-CA" dirty="0"/>
              <a:t>You may choose to do this if there is a lengthy section of the text that describes an idea you want to use or if events happen over the course of several pages</a:t>
            </a:r>
          </a:p>
          <a:p>
            <a:pPr lvl="0"/>
            <a:r>
              <a:rPr lang="en-CA" dirty="0">
                <a:solidFill>
                  <a:srgbClr val="92D050"/>
                </a:solidFill>
              </a:rPr>
              <a:t>You MUST still provide a citation for these ideas</a:t>
            </a:r>
          </a:p>
          <a:p>
            <a:pPr marL="36576" indent="0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2657375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The </a:t>
            </a:r>
            <a:r>
              <a:rPr lang="en-CA" dirty="0"/>
              <a:t>narration demonstrates the horrors of war by describing the protagonist as uncomfortable over and over again, far away from home and forced to kill an enemy (292-293). 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2552624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Why are quotations important?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Quotations are an integral part of analytic writing.  In the 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point, proof, explanation</a:t>
            </a:r>
            <a:r>
              <a:rPr lang="en-US" dirty="0" smtClean="0"/>
              <a:t> method, quotations are the foundation of each </a:t>
            </a:r>
            <a:r>
              <a:rPr lang="en-US" b="1" dirty="0" smtClean="0">
                <a:solidFill>
                  <a:srgbClr val="92D050"/>
                </a:solidFill>
              </a:rPr>
              <a:t>proof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911370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Modern Language Association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English, we integrate and cite quotations using MLA (Modern Language Association) Referencing</a:t>
            </a:r>
          </a:p>
          <a:p>
            <a:r>
              <a:rPr lang="en-US" dirty="0" smtClean="0"/>
              <a:t>Many Arts disciplines in university will also use this Referencing Guide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1512534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general,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92D050"/>
                </a:solidFill>
              </a:rPr>
              <a:t>Quotations can never stand alone; you must introduce them</a:t>
            </a:r>
          </a:p>
          <a:p>
            <a:r>
              <a:rPr lang="en-US" dirty="0" smtClean="0"/>
              <a:t>Always follow a quotation/paraphrased proof with the page number in parentheses/brackets (if you are using more than one author, indicate the authors’ last names as well)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6407187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METHOD THREE:</a:t>
            </a:r>
            <a:r>
              <a:rPr lang="en-US" dirty="0" smtClean="0"/>
              <a:t>  </a:t>
            </a:r>
            <a:r>
              <a:rPr lang="en-CA" dirty="0"/>
              <a:t>Integrating a quotation into a </a:t>
            </a:r>
            <a:r>
              <a:rPr lang="en-CA" dirty="0" smtClean="0"/>
              <a:t>sentence</a:t>
            </a:r>
            <a:endParaRPr lang="en-CA" dirty="0">
              <a:solidFill>
                <a:srgbClr val="92D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en-CA" sz="3200" dirty="0">
                <a:solidFill>
                  <a:srgbClr val="7030A0"/>
                </a:solidFill>
              </a:rPr>
              <a:t>A quotation can never stand </a:t>
            </a:r>
            <a:r>
              <a:rPr lang="en-CA" sz="3200" dirty="0" smtClean="0">
                <a:solidFill>
                  <a:srgbClr val="7030A0"/>
                </a:solidFill>
              </a:rPr>
              <a:t>alone</a:t>
            </a:r>
            <a:endParaRPr lang="en-CA" sz="3200" dirty="0"/>
          </a:p>
          <a:p>
            <a:pPr lvl="0"/>
            <a:r>
              <a:rPr lang="en-CA" sz="3200" dirty="0" smtClean="0"/>
              <a:t>One </a:t>
            </a:r>
            <a:r>
              <a:rPr lang="en-CA" sz="3200" dirty="0"/>
              <a:t>way to use a quotation is to </a:t>
            </a:r>
            <a:r>
              <a:rPr lang="en-CA" sz="3200" dirty="0">
                <a:solidFill>
                  <a:srgbClr val="92D050"/>
                </a:solidFill>
              </a:rPr>
              <a:t>integrate it into a sentence</a:t>
            </a:r>
            <a:endParaRPr lang="en-CA" sz="2800" dirty="0">
              <a:solidFill>
                <a:srgbClr val="92D050"/>
              </a:solidFill>
            </a:endParaRPr>
          </a:p>
          <a:p>
            <a:pPr lvl="0"/>
            <a:r>
              <a:rPr lang="en-CA" sz="3200" dirty="0"/>
              <a:t>You may or may not need linking punctuation depending on the sentence</a:t>
            </a:r>
            <a:endParaRPr lang="en-CA" sz="2800" dirty="0"/>
          </a:p>
          <a:p>
            <a:pPr lvl="0"/>
            <a:r>
              <a:rPr lang="en-CA" sz="3200" dirty="0"/>
              <a:t>Your sentence and quotation </a:t>
            </a:r>
            <a:r>
              <a:rPr lang="en-CA" sz="3200" dirty="0">
                <a:solidFill>
                  <a:srgbClr val="92D050"/>
                </a:solidFill>
              </a:rPr>
              <a:t>must flow together smoothly</a:t>
            </a:r>
            <a:endParaRPr lang="en-CA" sz="2800" dirty="0">
              <a:solidFill>
                <a:srgbClr val="92D050"/>
              </a:solidFill>
            </a:endParaRPr>
          </a:p>
          <a:p>
            <a:pPr lvl="1"/>
            <a:r>
              <a:rPr lang="en-CA" sz="2800" dirty="0"/>
              <a:t>You may need to leave part of a quotation out and/or change a word or two to make this happen </a:t>
            </a:r>
            <a:endParaRPr lang="en-CA" sz="2400" dirty="0"/>
          </a:p>
          <a:p>
            <a:pPr lvl="1"/>
            <a:r>
              <a:rPr lang="en-CA" sz="2800" dirty="0"/>
              <a:t>use</a:t>
            </a:r>
            <a:r>
              <a:rPr lang="en-CA" sz="2800" dirty="0">
                <a:solidFill>
                  <a:srgbClr val="7030A0"/>
                </a:solidFill>
              </a:rPr>
              <a:t> … to indicate you have left out part of the text</a:t>
            </a:r>
            <a:r>
              <a:rPr lang="en-CA" sz="2800" dirty="0"/>
              <a:t> and </a:t>
            </a:r>
            <a:r>
              <a:rPr lang="en-CA" sz="2800" dirty="0">
                <a:solidFill>
                  <a:srgbClr val="7030A0"/>
                </a:solidFill>
              </a:rPr>
              <a:t>[ ] to indicate a change</a:t>
            </a:r>
            <a:endParaRPr lang="en-CA" sz="2400" dirty="0">
              <a:solidFill>
                <a:srgbClr val="7030A0"/>
              </a:solidFill>
            </a:endParaRPr>
          </a:p>
          <a:p>
            <a:pPr marL="36576" indent="0">
              <a:buNone/>
            </a:pPr>
            <a:endParaRPr lang="en-US" dirty="0" smtClean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54668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100" dirty="0">
                <a:solidFill>
                  <a:prstClr val="white"/>
                </a:solidFill>
              </a:rPr>
              <a:t>Make sure you provide </a:t>
            </a:r>
            <a:r>
              <a:rPr lang="en-US" sz="4100" dirty="0">
                <a:solidFill>
                  <a:srgbClr val="4E67C8"/>
                </a:solidFill>
              </a:rPr>
              <a:t>CONTEXT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Clr>
                <a:srgbClr val="4E67C8"/>
              </a:buClr>
            </a:pPr>
            <a:r>
              <a:rPr lang="en-US" dirty="0">
                <a:solidFill>
                  <a:prstClr val="white"/>
                </a:solidFill>
              </a:rPr>
              <a:t>For each quotation introduction it is important to provide some context</a:t>
            </a:r>
          </a:p>
          <a:p>
            <a:pPr lvl="0">
              <a:buClr>
                <a:srgbClr val="4E67C8"/>
              </a:buClr>
            </a:pPr>
            <a:r>
              <a:rPr lang="en-US" dirty="0">
                <a:solidFill>
                  <a:srgbClr val="4E67C8"/>
                </a:solidFill>
              </a:rPr>
              <a:t>Context</a:t>
            </a:r>
            <a:r>
              <a:rPr lang="en-US" dirty="0">
                <a:solidFill>
                  <a:prstClr val="white"/>
                </a:solidFill>
              </a:rPr>
              <a:t> helps the reader understand who is speaking (narrator or character) and what is happening at that point in the reading</a:t>
            </a:r>
            <a:endParaRPr lang="en-CA" dirty="0">
              <a:solidFill>
                <a:prstClr val="white"/>
              </a:solidFill>
            </a:endParaRP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4054828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Technical Tips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direct quotation should be in </a:t>
            </a:r>
            <a:r>
              <a:rPr lang="en-US" dirty="0" smtClean="0">
                <a:solidFill>
                  <a:srgbClr val="92D050"/>
                </a:solidFill>
              </a:rPr>
              <a:t>quotation marks</a:t>
            </a:r>
          </a:p>
          <a:p>
            <a:r>
              <a:rPr lang="en-US" dirty="0" smtClean="0"/>
              <a:t>Following the quotation, you must include brackets with the page number—</a:t>
            </a:r>
            <a:r>
              <a:rPr lang="en-US" b="1" dirty="0" smtClean="0">
                <a:solidFill>
                  <a:srgbClr val="92D050"/>
                </a:solidFill>
              </a:rPr>
              <a:t>the period goes after the brackets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6430221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Reminders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the quotation ends with a question mark or exclamation mark, keep this punctuation, but also put a period after the brackets</a:t>
            </a:r>
          </a:p>
        </p:txBody>
      </p:sp>
    </p:spTree>
    <p:extLst>
      <p:ext uri="{BB962C8B-B14F-4D97-AF65-F5344CB8AC3E}">
        <p14:creationId xmlns:p14="http://schemas.microsoft.com/office/powerpoint/2010/main" val="5307953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Examples: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CA" dirty="0"/>
              <a:t>The reader feels sympathy for the protagonist because he is “wet and muddy and hungry and cold” (292).</a:t>
            </a:r>
          </a:p>
          <a:p>
            <a:pPr marL="36576" indent="0">
              <a:buNone/>
            </a:pPr>
            <a:endParaRPr lang="en-CA" dirty="0"/>
          </a:p>
          <a:p>
            <a:r>
              <a:rPr lang="en-CA" dirty="0"/>
              <a:t>It becomes obvious to the reader that the protagonist shoots a human when he describes it as a “repulsive [creature]…with only two arms and two legs, ghastly white skins, and no scales” (293).</a:t>
            </a:r>
          </a:p>
          <a:p>
            <a:endParaRPr lang="en-CA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57716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Technic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61</TotalTime>
  <Words>504</Words>
  <Application>Microsoft Macintosh PowerPoint</Application>
  <PresentationFormat>On-screen Show (4:3)</PresentationFormat>
  <Paragraphs>38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Technic</vt:lpstr>
      <vt:lpstr>Integrating Quotations</vt:lpstr>
      <vt:lpstr>Why are quotations important?</vt:lpstr>
      <vt:lpstr>Modern Language Association</vt:lpstr>
      <vt:lpstr>In general,</vt:lpstr>
      <vt:lpstr>METHOD THREE:  Integrating a quotation into a sentence</vt:lpstr>
      <vt:lpstr>Make sure you provide CONTEXT</vt:lpstr>
      <vt:lpstr>Technical Tips</vt:lpstr>
      <vt:lpstr>Other Reminders</vt:lpstr>
      <vt:lpstr>Examples:</vt:lpstr>
      <vt:lpstr>PowerPoint Presentation</vt:lpstr>
      <vt:lpstr>METHOD FOUR:  Paraphrasing</vt:lpstr>
      <vt:lpstr>Example:</vt:lpstr>
    </vt:vector>
  </TitlesOfParts>
  <Company>WRDSB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Integrating Quotations</dc:title>
  <dc:creator>WRDSB</dc:creator>
  <cp:lastModifiedBy>Emily</cp:lastModifiedBy>
  <cp:revision>15</cp:revision>
  <cp:lastPrinted>2014-02-26T20:41:49Z</cp:lastPrinted>
  <dcterms:created xsi:type="dcterms:W3CDTF">2014-02-26T15:37:29Z</dcterms:created>
  <dcterms:modified xsi:type="dcterms:W3CDTF">2016-07-08T18:46:55Z</dcterms:modified>
</cp:coreProperties>
</file>