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D2180-2170-4F86-AC4F-F2EF0373CFC8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49596-A436-4A02-8323-CFEB89DA38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878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019A98-A2B7-4FE1-85B4-30C4FC910F06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1C25C2-BFF5-4243-B895-174B68B08A6B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 One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571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Hera demonstrates that her relationship with Zeus is in turmoil when she exclaims, “I can’t trust you!” (5).</a:t>
            </a:r>
          </a:p>
          <a:p>
            <a:endParaRPr lang="en-US" dirty="0"/>
          </a:p>
          <a:p>
            <a:r>
              <a:rPr lang="en-US" dirty="0" smtClean="0"/>
              <a:t>While upset with Hades, his brother, Zeus says, “You are no longer welcome among the Olympians” (72).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800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quotations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Quotations are an integral part of analytic writing.  In the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point, proof, explanation</a:t>
            </a:r>
            <a:r>
              <a:rPr lang="en-US" dirty="0" smtClean="0"/>
              <a:t> method, quotations are the foundation of each </a:t>
            </a:r>
            <a:r>
              <a:rPr lang="en-US" b="1" dirty="0" smtClean="0">
                <a:solidFill>
                  <a:srgbClr val="92D050"/>
                </a:solidFill>
              </a:rPr>
              <a:t>proof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3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Language 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English, we integrate and cite quotations using MLA (Modern Language Association) Referencing</a:t>
            </a:r>
          </a:p>
          <a:p>
            <a:r>
              <a:rPr lang="en-US" dirty="0" smtClean="0"/>
              <a:t>Many Arts disciplines in university will also use this Referencing Guide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125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general,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Quotations can never stand alone; you must introduce them</a:t>
            </a:r>
          </a:p>
          <a:p>
            <a:r>
              <a:rPr lang="en-US" dirty="0" smtClean="0"/>
              <a:t>Always follow a quotation/paraphrased proof with the page number in parentheses/brackets (if you are using more than one author, indicate the authors’ last names as well)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071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METHOD ONE:</a:t>
            </a:r>
            <a:r>
              <a:rPr lang="en-US" dirty="0" smtClean="0"/>
              <a:t>  Introduce quotations with a </a:t>
            </a:r>
            <a:r>
              <a:rPr lang="en-US" dirty="0" smtClean="0">
                <a:solidFill>
                  <a:srgbClr val="92D050"/>
                </a:solidFill>
              </a:rPr>
              <a:t>dialogue tag</a:t>
            </a:r>
            <a:endParaRPr lang="en-CA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 quotation can never stand alone</a:t>
            </a:r>
          </a:p>
          <a:p>
            <a:r>
              <a:rPr lang="en-US" dirty="0" smtClean="0"/>
              <a:t>One way to introduce a quotation is with a </a:t>
            </a:r>
            <a:r>
              <a:rPr lang="en-US" dirty="0" smtClean="0">
                <a:solidFill>
                  <a:srgbClr val="92D050"/>
                </a:solidFill>
              </a:rPr>
              <a:t>dialogue tag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92D050"/>
                </a:solidFill>
              </a:rPr>
              <a:t>dialogue tag </a:t>
            </a:r>
            <a:r>
              <a:rPr lang="en-US" dirty="0" smtClean="0"/>
              <a:t>is a group of two or more words which attributes speech to a particular speaker (i.e. he says, she whispered, the narrator states, etc.)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46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dialogue tag should always be followed with a </a:t>
            </a:r>
            <a:r>
              <a:rPr lang="en-US" dirty="0" smtClean="0">
                <a:solidFill>
                  <a:srgbClr val="92D050"/>
                </a:solidFill>
              </a:rPr>
              <a:t>COMMA</a:t>
            </a:r>
          </a:p>
          <a:p>
            <a:r>
              <a:rPr lang="en-US" dirty="0" smtClean="0"/>
              <a:t>The direct quotation should be in </a:t>
            </a:r>
            <a:r>
              <a:rPr lang="en-US" dirty="0" smtClean="0">
                <a:solidFill>
                  <a:srgbClr val="92D050"/>
                </a:solidFill>
              </a:rPr>
              <a:t>quotation marks</a:t>
            </a:r>
          </a:p>
          <a:p>
            <a:r>
              <a:rPr lang="en-US" dirty="0" smtClean="0"/>
              <a:t>Following the quotation, you must include brackets with the page number—</a:t>
            </a:r>
            <a:r>
              <a:rPr lang="en-US" b="1" dirty="0" smtClean="0">
                <a:solidFill>
                  <a:srgbClr val="92D050"/>
                </a:solidFill>
              </a:rPr>
              <a:t>the period goes after the brackets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02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Reminders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quotation ends with a question mark or exclamation mark, keep this punctuation, but also put a period after the brackets</a:t>
            </a:r>
          </a:p>
          <a:p>
            <a:r>
              <a:rPr lang="en-US" dirty="0" smtClean="0"/>
              <a:t>Quotations that are introduced with a dialogue tag should be </a:t>
            </a:r>
            <a:r>
              <a:rPr lang="en-US" b="1" dirty="0" smtClean="0">
                <a:solidFill>
                  <a:srgbClr val="92D050"/>
                </a:solidFill>
              </a:rPr>
              <a:t>less than four typed lines</a:t>
            </a:r>
            <a:endParaRPr lang="en-CA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9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you provide </a:t>
            </a:r>
            <a:r>
              <a:rPr lang="en-US" dirty="0" smtClean="0">
                <a:solidFill>
                  <a:schemeClr val="accent1"/>
                </a:solidFill>
              </a:rPr>
              <a:t>CONTEXT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quotation introduction it is important to provide some context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Context</a:t>
            </a:r>
            <a:r>
              <a:rPr lang="en-US" dirty="0" smtClean="0"/>
              <a:t> helps the reader understand who is speaking (narrator or character) and what is happening at that point in the reading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170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story’s introduction, Zeus appears very powerful when </a:t>
            </a:r>
            <a:r>
              <a:rPr lang="en-US" dirty="0" smtClean="0">
                <a:solidFill>
                  <a:srgbClr val="92D050"/>
                </a:solidFill>
              </a:rPr>
              <a:t>the narrator states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Zeus was the Greek god of the sky but also the supreme ruler of Mount Olympus, which included all of the Olympian gods as well as all of the earth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(18).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7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393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Integrating Quotations</vt:lpstr>
      <vt:lpstr>Why are quotations important?</vt:lpstr>
      <vt:lpstr>Modern Language Association</vt:lpstr>
      <vt:lpstr>In general,</vt:lpstr>
      <vt:lpstr>METHOD ONE:  Introduce quotations with a dialogue tag</vt:lpstr>
      <vt:lpstr>Technical Tips</vt:lpstr>
      <vt:lpstr>Other Reminders</vt:lpstr>
      <vt:lpstr>Make sure you provide CONTEXT</vt:lpstr>
      <vt:lpstr>Examples: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Quotations</dc:title>
  <dc:creator>WRDSB</dc:creator>
  <cp:lastModifiedBy>Emily</cp:lastModifiedBy>
  <cp:revision>6</cp:revision>
  <cp:lastPrinted>2014-02-26T20:41:49Z</cp:lastPrinted>
  <dcterms:created xsi:type="dcterms:W3CDTF">2014-02-26T15:37:29Z</dcterms:created>
  <dcterms:modified xsi:type="dcterms:W3CDTF">2016-07-08T18:47:31Z</dcterms:modified>
</cp:coreProperties>
</file>