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sldIdLst>
    <p:sldId id="273" r:id="rId2"/>
    <p:sldId id="274" r:id="rId3"/>
    <p:sldId id="275" r:id="rId4"/>
    <p:sldId id="276" r:id="rId5"/>
    <p:sldId id="277"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2" r:id="rId20"/>
    <p:sldId id="269" r:id="rId21"/>
    <p:sldId id="270" r:id="rId22"/>
    <p:sldId id="271" r:id="rId23"/>
    <p:sldId id="278" r:id="rId24"/>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7" d="100"/>
          <a:sy n="107" d="100"/>
        </p:scale>
        <p:origin x="-36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825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CA"/>
              <a:t>Click to edit Master title style</a:t>
            </a:r>
          </a:p>
        </p:txBody>
      </p:sp>
      <p:sp>
        <p:nvSpPr>
          <p:cNvPr id="82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CA"/>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CA"/>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CA"/>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C8154305-DFCA-2B46-ABB9-869E610987CA}" type="slidenum">
              <a:rPr lang="en-CA"/>
              <a:pPr>
                <a:defRPr/>
              </a:pPr>
              <a:t>‹#›</a:t>
            </a:fld>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CA"/>
          </a:p>
        </p:txBody>
      </p:sp>
      <p:sp>
        <p:nvSpPr>
          <p:cNvPr id="5" name="Rectangle 70"/>
          <p:cNvSpPr>
            <a:spLocks noGrp="1" noChangeArrowheads="1"/>
          </p:cNvSpPr>
          <p:nvPr>
            <p:ph type="ftr" sz="quarter" idx="11"/>
          </p:nvPr>
        </p:nvSpPr>
        <p:spPr>
          <a:ln/>
        </p:spPr>
        <p:txBody>
          <a:bodyPr/>
          <a:lstStyle>
            <a:lvl1pPr>
              <a:defRPr/>
            </a:lvl1pPr>
          </a:lstStyle>
          <a:p>
            <a:pPr>
              <a:defRPr/>
            </a:pPr>
            <a:endParaRPr lang="en-CA"/>
          </a:p>
        </p:txBody>
      </p:sp>
      <p:sp>
        <p:nvSpPr>
          <p:cNvPr id="6" name="Rectangle 71"/>
          <p:cNvSpPr>
            <a:spLocks noGrp="1" noChangeArrowheads="1"/>
          </p:cNvSpPr>
          <p:nvPr>
            <p:ph type="sldNum" sz="quarter" idx="12"/>
          </p:nvPr>
        </p:nvSpPr>
        <p:spPr>
          <a:ln/>
        </p:spPr>
        <p:txBody>
          <a:bodyPr/>
          <a:lstStyle>
            <a:lvl1pPr>
              <a:defRPr/>
            </a:lvl1pPr>
          </a:lstStyle>
          <a:p>
            <a:pPr>
              <a:defRPr/>
            </a:pPr>
            <a:fld id="{6919FBD0-390B-FB47-AE30-6AA4F89C58C4}"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CA"/>
          </a:p>
        </p:txBody>
      </p:sp>
      <p:sp>
        <p:nvSpPr>
          <p:cNvPr id="5" name="Rectangle 70"/>
          <p:cNvSpPr>
            <a:spLocks noGrp="1" noChangeArrowheads="1"/>
          </p:cNvSpPr>
          <p:nvPr>
            <p:ph type="ftr" sz="quarter" idx="11"/>
          </p:nvPr>
        </p:nvSpPr>
        <p:spPr>
          <a:ln/>
        </p:spPr>
        <p:txBody>
          <a:bodyPr/>
          <a:lstStyle>
            <a:lvl1pPr>
              <a:defRPr/>
            </a:lvl1pPr>
          </a:lstStyle>
          <a:p>
            <a:pPr>
              <a:defRPr/>
            </a:pPr>
            <a:endParaRPr lang="en-CA"/>
          </a:p>
        </p:txBody>
      </p:sp>
      <p:sp>
        <p:nvSpPr>
          <p:cNvPr id="6" name="Rectangle 71"/>
          <p:cNvSpPr>
            <a:spLocks noGrp="1" noChangeArrowheads="1"/>
          </p:cNvSpPr>
          <p:nvPr>
            <p:ph type="sldNum" sz="quarter" idx="12"/>
          </p:nvPr>
        </p:nvSpPr>
        <p:spPr>
          <a:ln/>
        </p:spPr>
        <p:txBody>
          <a:bodyPr/>
          <a:lstStyle>
            <a:lvl1pPr>
              <a:defRPr/>
            </a:lvl1pPr>
          </a:lstStyle>
          <a:p>
            <a:pPr>
              <a:defRPr/>
            </a:pPr>
            <a:fld id="{CC61928A-D1A8-524F-9872-90B1833E8DC2}"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CA"/>
          </a:p>
        </p:txBody>
      </p:sp>
      <p:sp>
        <p:nvSpPr>
          <p:cNvPr id="5" name="Rectangle 70"/>
          <p:cNvSpPr>
            <a:spLocks noGrp="1" noChangeArrowheads="1"/>
          </p:cNvSpPr>
          <p:nvPr>
            <p:ph type="ftr" sz="quarter" idx="11"/>
          </p:nvPr>
        </p:nvSpPr>
        <p:spPr>
          <a:ln/>
        </p:spPr>
        <p:txBody>
          <a:bodyPr/>
          <a:lstStyle>
            <a:lvl1pPr>
              <a:defRPr/>
            </a:lvl1pPr>
          </a:lstStyle>
          <a:p>
            <a:pPr>
              <a:defRPr/>
            </a:pPr>
            <a:endParaRPr lang="en-CA"/>
          </a:p>
        </p:txBody>
      </p:sp>
      <p:sp>
        <p:nvSpPr>
          <p:cNvPr id="6" name="Rectangle 71"/>
          <p:cNvSpPr>
            <a:spLocks noGrp="1" noChangeArrowheads="1"/>
          </p:cNvSpPr>
          <p:nvPr>
            <p:ph type="sldNum" sz="quarter" idx="12"/>
          </p:nvPr>
        </p:nvSpPr>
        <p:spPr>
          <a:ln/>
        </p:spPr>
        <p:txBody>
          <a:bodyPr/>
          <a:lstStyle>
            <a:lvl1pPr>
              <a:defRPr/>
            </a:lvl1pPr>
          </a:lstStyle>
          <a:p>
            <a:pPr>
              <a:defRPr/>
            </a:pPr>
            <a:fld id="{1D535935-B362-E340-AFD9-B6D6F9F751C0}"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CA"/>
          </a:p>
        </p:txBody>
      </p:sp>
      <p:sp>
        <p:nvSpPr>
          <p:cNvPr id="5" name="Rectangle 70"/>
          <p:cNvSpPr>
            <a:spLocks noGrp="1" noChangeArrowheads="1"/>
          </p:cNvSpPr>
          <p:nvPr>
            <p:ph type="ftr" sz="quarter" idx="11"/>
          </p:nvPr>
        </p:nvSpPr>
        <p:spPr>
          <a:ln/>
        </p:spPr>
        <p:txBody>
          <a:bodyPr/>
          <a:lstStyle>
            <a:lvl1pPr>
              <a:defRPr/>
            </a:lvl1pPr>
          </a:lstStyle>
          <a:p>
            <a:pPr>
              <a:defRPr/>
            </a:pPr>
            <a:endParaRPr lang="en-CA"/>
          </a:p>
        </p:txBody>
      </p:sp>
      <p:sp>
        <p:nvSpPr>
          <p:cNvPr id="6" name="Rectangle 71"/>
          <p:cNvSpPr>
            <a:spLocks noGrp="1" noChangeArrowheads="1"/>
          </p:cNvSpPr>
          <p:nvPr>
            <p:ph type="sldNum" sz="quarter" idx="12"/>
          </p:nvPr>
        </p:nvSpPr>
        <p:spPr>
          <a:ln/>
        </p:spPr>
        <p:txBody>
          <a:bodyPr/>
          <a:lstStyle>
            <a:lvl1pPr>
              <a:defRPr/>
            </a:lvl1pPr>
          </a:lstStyle>
          <a:p>
            <a:pPr>
              <a:defRPr/>
            </a:pPr>
            <a:fld id="{C89E467A-12A2-274C-8B75-8C861221A2ED}"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CA"/>
          </a:p>
        </p:txBody>
      </p:sp>
      <p:sp>
        <p:nvSpPr>
          <p:cNvPr id="6" name="Rectangle 70"/>
          <p:cNvSpPr>
            <a:spLocks noGrp="1" noChangeArrowheads="1"/>
          </p:cNvSpPr>
          <p:nvPr>
            <p:ph type="ftr" sz="quarter" idx="11"/>
          </p:nvPr>
        </p:nvSpPr>
        <p:spPr>
          <a:ln/>
        </p:spPr>
        <p:txBody>
          <a:bodyPr/>
          <a:lstStyle>
            <a:lvl1pPr>
              <a:defRPr/>
            </a:lvl1pPr>
          </a:lstStyle>
          <a:p>
            <a:pPr>
              <a:defRPr/>
            </a:pPr>
            <a:endParaRPr lang="en-CA"/>
          </a:p>
        </p:txBody>
      </p:sp>
      <p:sp>
        <p:nvSpPr>
          <p:cNvPr id="7" name="Rectangle 71"/>
          <p:cNvSpPr>
            <a:spLocks noGrp="1" noChangeArrowheads="1"/>
          </p:cNvSpPr>
          <p:nvPr>
            <p:ph type="sldNum" sz="quarter" idx="12"/>
          </p:nvPr>
        </p:nvSpPr>
        <p:spPr>
          <a:ln/>
        </p:spPr>
        <p:txBody>
          <a:bodyPr/>
          <a:lstStyle>
            <a:lvl1pPr>
              <a:defRPr/>
            </a:lvl1pPr>
          </a:lstStyle>
          <a:p>
            <a:pPr>
              <a:defRPr/>
            </a:pPr>
            <a:fld id="{5F8A1742-6EE0-7B44-99ED-99C7BD365BF6}"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CA"/>
          </a:p>
        </p:txBody>
      </p:sp>
      <p:sp>
        <p:nvSpPr>
          <p:cNvPr id="8" name="Rectangle 70"/>
          <p:cNvSpPr>
            <a:spLocks noGrp="1" noChangeArrowheads="1"/>
          </p:cNvSpPr>
          <p:nvPr>
            <p:ph type="ftr" sz="quarter" idx="11"/>
          </p:nvPr>
        </p:nvSpPr>
        <p:spPr>
          <a:ln/>
        </p:spPr>
        <p:txBody>
          <a:bodyPr/>
          <a:lstStyle>
            <a:lvl1pPr>
              <a:defRPr/>
            </a:lvl1pPr>
          </a:lstStyle>
          <a:p>
            <a:pPr>
              <a:defRPr/>
            </a:pPr>
            <a:endParaRPr lang="en-CA"/>
          </a:p>
        </p:txBody>
      </p:sp>
      <p:sp>
        <p:nvSpPr>
          <p:cNvPr id="9" name="Rectangle 71"/>
          <p:cNvSpPr>
            <a:spLocks noGrp="1" noChangeArrowheads="1"/>
          </p:cNvSpPr>
          <p:nvPr>
            <p:ph type="sldNum" sz="quarter" idx="12"/>
          </p:nvPr>
        </p:nvSpPr>
        <p:spPr>
          <a:ln/>
        </p:spPr>
        <p:txBody>
          <a:bodyPr/>
          <a:lstStyle>
            <a:lvl1pPr>
              <a:defRPr/>
            </a:lvl1pPr>
          </a:lstStyle>
          <a:p>
            <a:pPr>
              <a:defRPr/>
            </a:pPr>
            <a:fld id="{60AD53AE-1813-4541-8586-44F0BAA12818}"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CA"/>
          </a:p>
        </p:txBody>
      </p:sp>
      <p:sp>
        <p:nvSpPr>
          <p:cNvPr id="4" name="Rectangle 70"/>
          <p:cNvSpPr>
            <a:spLocks noGrp="1" noChangeArrowheads="1"/>
          </p:cNvSpPr>
          <p:nvPr>
            <p:ph type="ftr" sz="quarter" idx="11"/>
          </p:nvPr>
        </p:nvSpPr>
        <p:spPr>
          <a:ln/>
        </p:spPr>
        <p:txBody>
          <a:bodyPr/>
          <a:lstStyle>
            <a:lvl1pPr>
              <a:defRPr/>
            </a:lvl1pPr>
          </a:lstStyle>
          <a:p>
            <a:pPr>
              <a:defRPr/>
            </a:pPr>
            <a:endParaRPr lang="en-CA"/>
          </a:p>
        </p:txBody>
      </p:sp>
      <p:sp>
        <p:nvSpPr>
          <p:cNvPr id="5" name="Rectangle 71"/>
          <p:cNvSpPr>
            <a:spLocks noGrp="1" noChangeArrowheads="1"/>
          </p:cNvSpPr>
          <p:nvPr>
            <p:ph type="sldNum" sz="quarter" idx="12"/>
          </p:nvPr>
        </p:nvSpPr>
        <p:spPr>
          <a:ln/>
        </p:spPr>
        <p:txBody>
          <a:bodyPr/>
          <a:lstStyle>
            <a:lvl1pPr>
              <a:defRPr/>
            </a:lvl1pPr>
          </a:lstStyle>
          <a:p>
            <a:pPr>
              <a:defRPr/>
            </a:pPr>
            <a:fld id="{44D902F7-A44A-FA4B-B388-6B50050D0591}"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CA"/>
          </a:p>
        </p:txBody>
      </p:sp>
      <p:sp>
        <p:nvSpPr>
          <p:cNvPr id="3" name="Rectangle 70"/>
          <p:cNvSpPr>
            <a:spLocks noGrp="1" noChangeArrowheads="1"/>
          </p:cNvSpPr>
          <p:nvPr>
            <p:ph type="ftr" sz="quarter" idx="11"/>
          </p:nvPr>
        </p:nvSpPr>
        <p:spPr>
          <a:ln/>
        </p:spPr>
        <p:txBody>
          <a:bodyPr/>
          <a:lstStyle>
            <a:lvl1pPr>
              <a:defRPr/>
            </a:lvl1pPr>
          </a:lstStyle>
          <a:p>
            <a:pPr>
              <a:defRPr/>
            </a:pPr>
            <a:endParaRPr lang="en-CA"/>
          </a:p>
        </p:txBody>
      </p:sp>
      <p:sp>
        <p:nvSpPr>
          <p:cNvPr id="4" name="Rectangle 71"/>
          <p:cNvSpPr>
            <a:spLocks noGrp="1" noChangeArrowheads="1"/>
          </p:cNvSpPr>
          <p:nvPr>
            <p:ph type="sldNum" sz="quarter" idx="12"/>
          </p:nvPr>
        </p:nvSpPr>
        <p:spPr>
          <a:ln/>
        </p:spPr>
        <p:txBody>
          <a:bodyPr/>
          <a:lstStyle>
            <a:lvl1pPr>
              <a:defRPr/>
            </a:lvl1pPr>
          </a:lstStyle>
          <a:p>
            <a:pPr>
              <a:defRPr/>
            </a:pPr>
            <a:fld id="{C8A27BB1-333D-EE48-A152-4BB07386FD48}"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CA"/>
          </a:p>
        </p:txBody>
      </p:sp>
      <p:sp>
        <p:nvSpPr>
          <p:cNvPr id="6" name="Rectangle 70"/>
          <p:cNvSpPr>
            <a:spLocks noGrp="1" noChangeArrowheads="1"/>
          </p:cNvSpPr>
          <p:nvPr>
            <p:ph type="ftr" sz="quarter" idx="11"/>
          </p:nvPr>
        </p:nvSpPr>
        <p:spPr>
          <a:ln/>
        </p:spPr>
        <p:txBody>
          <a:bodyPr/>
          <a:lstStyle>
            <a:lvl1pPr>
              <a:defRPr/>
            </a:lvl1pPr>
          </a:lstStyle>
          <a:p>
            <a:pPr>
              <a:defRPr/>
            </a:pPr>
            <a:endParaRPr lang="en-CA"/>
          </a:p>
        </p:txBody>
      </p:sp>
      <p:sp>
        <p:nvSpPr>
          <p:cNvPr id="7" name="Rectangle 71"/>
          <p:cNvSpPr>
            <a:spLocks noGrp="1" noChangeArrowheads="1"/>
          </p:cNvSpPr>
          <p:nvPr>
            <p:ph type="sldNum" sz="quarter" idx="12"/>
          </p:nvPr>
        </p:nvSpPr>
        <p:spPr>
          <a:ln/>
        </p:spPr>
        <p:txBody>
          <a:bodyPr/>
          <a:lstStyle>
            <a:lvl1pPr>
              <a:defRPr/>
            </a:lvl1pPr>
          </a:lstStyle>
          <a:p>
            <a:pPr>
              <a:defRPr/>
            </a:pPr>
            <a:fld id="{F9A1C012-7835-D34F-BA10-9FD9277A5FE1}"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CA"/>
          </a:p>
        </p:txBody>
      </p:sp>
      <p:sp>
        <p:nvSpPr>
          <p:cNvPr id="6" name="Rectangle 70"/>
          <p:cNvSpPr>
            <a:spLocks noGrp="1" noChangeArrowheads="1"/>
          </p:cNvSpPr>
          <p:nvPr>
            <p:ph type="ftr" sz="quarter" idx="11"/>
          </p:nvPr>
        </p:nvSpPr>
        <p:spPr>
          <a:ln/>
        </p:spPr>
        <p:txBody>
          <a:bodyPr/>
          <a:lstStyle>
            <a:lvl1pPr>
              <a:defRPr/>
            </a:lvl1pPr>
          </a:lstStyle>
          <a:p>
            <a:pPr>
              <a:defRPr/>
            </a:pPr>
            <a:endParaRPr lang="en-CA"/>
          </a:p>
        </p:txBody>
      </p:sp>
      <p:sp>
        <p:nvSpPr>
          <p:cNvPr id="7" name="Rectangle 71"/>
          <p:cNvSpPr>
            <a:spLocks noGrp="1" noChangeArrowheads="1"/>
          </p:cNvSpPr>
          <p:nvPr>
            <p:ph type="sldNum" sz="quarter" idx="12"/>
          </p:nvPr>
        </p:nvSpPr>
        <p:spPr>
          <a:ln/>
        </p:spPr>
        <p:txBody>
          <a:bodyPr/>
          <a:lstStyle>
            <a:lvl1pPr>
              <a:defRPr/>
            </a:lvl1pPr>
          </a:lstStyle>
          <a:p>
            <a:pPr>
              <a:defRPr/>
            </a:pPr>
            <a:fld id="{FF91FFC1-C9C8-D545-92C3-1B75238279E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prstTxWarp prst="textNoShape">
              <a:avLst/>
            </a:prstTxWarp>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717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71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71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1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71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1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717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18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718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18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718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71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71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71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71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71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1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1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1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71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719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19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719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719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19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719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720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0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0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0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720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0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0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0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0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1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1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721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721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721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1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72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2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72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2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72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722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722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722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722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722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2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722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723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23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723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723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723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CA"/>
              <a:t>Click to edit Master title style</a:t>
            </a:r>
          </a:p>
        </p:txBody>
      </p:sp>
      <p:sp>
        <p:nvSpPr>
          <p:cNvPr id="723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723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CA"/>
          </a:p>
        </p:txBody>
      </p:sp>
      <p:sp>
        <p:nvSpPr>
          <p:cNvPr id="723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CA"/>
          </a:p>
        </p:txBody>
      </p:sp>
      <p:sp>
        <p:nvSpPr>
          <p:cNvPr id="723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C1771A2C-DF78-C547-9D80-4049620B0140}"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3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3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3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3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2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6" grpId="0" build="p">
        <p:tmplLst>
          <p:tmpl lvl="1">
            <p:tnLst>
              <p:par>
                <p:cTn presetID="1" presetClass="entr" presetSubtype="0" fill="hold" nodeType="clickEffect">
                  <p:stCondLst>
                    <p:cond delay="0"/>
                  </p:stCondLst>
                  <p:childTnLst>
                    <p:set>
                      <p:cBhvr>
                        <p:cTn dur="1" fill="hold">
                          <p:stCondLst>
                            <p:cond delay="0"/>
                          </p:stCondLst>
                        </p:cTn>
                        <p:tgtEl>
                          <p:spTgt spid="723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723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723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723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7236"/>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charset="2"/>
        <a:buChar char="Ø"/>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2"/>
        </a:buClr>
        <a:buSzPct val="50000"/>
        <a:buFont typeface="Wingdings" charset="2"/>
        <a:buChar char="l"/>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folHlink"/>
        </a:buClr>
        <a:buSzPct val="50000"/>
        <a:buFont typeface="Wingdings" charset="2"/>
        <a:buChar char="l"/>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p:txBody>
          <a:bodyPr/>
          <a:lstStyle/>
          <a:p>
            <a:pPr eaLnBrk="1" hangingPunct="1">
              <a:defRPr/>
            </a:pPr>
            <a:r>
              <a:rPr lang="en-CA" sz="4800">
                <a:ea typeface="+mj-ea"/>
                <a:cs typeface="+mj-cs"/>
              </a:rPr>
              <a:t/>
            </a:r>
            <a:br>
              <a:rPr lang="en-CA" sz="4800">
                <a:ea typeface="+mj-ea"/>
                <a:cs typeface="+mj-cs"/>
              </a:rPr>
            </a:br>
            <a:r>
              <a:rPr lang="en-CA" sz="4800">
                <a:ea typeface="+mj-ea"/>
                <a:cs typeface="+mj-cs"/>
              </a:rPr>
              <a:t>M.L.A. Format &amp; </a:t>
            </a:r>
            <a:br>
              <a:rPr lang="en-CA" sz="4800">
                <a:ea typeface="+mj-ea"/>
                <a:cs typeface="+mj-cs"/>
              </a:rPr>
            </a:br>
            <a:r>
              <a:rPr lang="en-CA" sz="4800">
                <a:ea typeface="+mj-ea"/>
                <a:cs typeface="+mj-cs"/>
              </a:rPr>
              <a:t>Citing Quotations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CA">
                <a:ea typeface="+mj-ea"/>
                <a:cs typeface="+mj-cs"/>
              </a:rPr>
              <a:t>What TO do…</a:t>
            </a:r>
          </a:p>
        </p:txBody>
      </p:sp>
      <p:sp>
        <p:nvSpPr>
          <p:cNvPr id="11267" name="Rectangle 3"/>
          <p:cNvSpPr>
            <a:spLocks noGrp="1" noChangeArrowheads="1"/>
          </p:cNvSpPr>
          <p:nvPr>
            <p:ph type="body" idx="1"/>
          </p:nvPr>
        </p:nvSpPr>
        <p:spPr/>
        <p:txBody>
          <a:bodyPr/>
          <a:lstStyle/>
          <a:p>
            <a:pPr eaLnBrk="1" hangingPunct="1">
              <a:lnSpc>
                <a:spcPct val="90000"/>
              </a:lnSpc>
              <a:defRPr/>
            </a:pPr>
            <a:r>
              <a:rPr lang="en-CA" sz="2800">
                <a:ea typeface="+mn-ea"/>
                <a:cs typeface="+mn-cs"/>
              </a:rPr>
              <a:t>Integrate!  Make it </a:t>
            </a:r>
            <a:r>
              <a:rPr lang="en-CA" sz="2800">
                <a:solidFill>
                  <a:srgbClr val="FF3300"/>
                </a:solidFill>
                <a:ea typeface="+mn-ea"/>
                <a:cs typeface="+mn-cs"/>
              </a:rPr>
              <a:t>FLOW</a:t>
            </a:r>
            <a:r>
              <a:rPr lang="en-CA" sz="2800">
                <a:ea typeface="+mn-ea"/>
                <a:cs typeface="+mn-cs"/>
              </a:rPr>
              <a:t>!</a:t>
            </a:r>
          </a:p>
          <a:p>
            <a:pPr eaLnBrk="1" hangingPunct="1">
              <a:lnSpc>
                <a:spcPct val="90000"/>
              </a:lnSpc>
              <a:defRPr/>
            </a:pPr>
            <a:endParaRPr lang="en-CA" sz="2800">
              <a:ea typeface="+mn-ea"/>
              <a:cs typeface="+mn-cs"/>
            </a:endParaRPr>
          </a:p>
          <a:p>
            <a:pPr eaLnBrk="1" hangingPunct="1">
              <a:lnSpc>
                <a:spcPct val="90000"/>
              </a:lnSpc>
              <a:buFont typeface="Wingdings" charset="2"/>
              <a:buNone/>
              <a:defRPr/>
            </a:pPr>
            <a:r>
              <a:rPr lang="en-CA" sz="2800">
                <a:ea typeface="+mn-ea"/>
                <a:cs typeface="+mn-cs"/>
              </a:rPr>
              <a:t>The young boy is clearly immature.  When Mangan’s sister speaks to him for the first time, he demonstrates this immaturity.  </a:t>
            </a:r>
            <a:r>
              <a:rPr lang="en-CA" sz="2800">
                <a:solidFill>
                  <a:srgbClr val="FFFF00"/>
                </a:solidFill>
                <a:ea typeface="+mn-ea"/>
                <a:cs typeface="+mn-cs"/>
              </a:rPr>
              <a:t>He reflects,</a:t>
            </a:r>
            <a:r>
              <a:rPr lang="en-CA" sz="2800">
                <a:ea typeface="+mn-ea"/>
                <a:cs typeface="+mn-cs"/>
              </a:rPr>
              <a:t> “When she addressed the first words to me I was so confused that I did not know what to answer” (Joyce 183). </a:t>
            </a:r>
            <a:r>
              <a:rPr lang="en-CA" sz="2800">
                <a:solidFill>
                  <a:srgbClr val="FFFF00"/>
                </a:solidFill>
                <a:ea typeface="+mn-ea"/>
                <a:cs typeface="+mn-cs"/>
              </a:rPr>
              <a:t>Because he does not know how to speak to this girl, the young boy is clearly ill-equipped to deal with the complexities of love.</a:t>
            </a:r>
            <a:endParaRPr lang="en-CA" sz="2800">
              <a:ea typeface="+mn-ea"/>
              <a:cs typeface="+mn-cs"/>
            </a:endParaRPr>
          </a:p>
          <a:p>
            <a:pPr eaLnBrk="1" hangingPunct="1">
              <a:lnSpc>
                <a:spcPct val="90000"/>
              </a:lnSpc>
              <a:defRPr/>
            </a:pPr>
            <a:endParaRPr lang="en-CA" sz="2800">
              <a:ea typeface="+mn-ea"/>
              <a:cs typeface="+mn-cs"/>
            </a:endParaRPr>
          </a:p>
        </p:txBody>
      </p:sp>
      <p:sp>
        <p:nvSpPr>
          <p:cNvPr id="22532" name="Rectangle 4"/>
          <p:cNvSpPr>
            <a:spLocks noChangeArrowheads="1"/>
          </p:cNvSpPr>
          <p:nvPr/>
        </p:nvSpPr>
        <p:spPr bwMode="auto">
          <a:xfrm>
            <a:off x="539750" y="2349500"/>
            <a:ext cx="8135938" cy="3455988"/>
          </a:xfrm>
          <a:prstGeom prst="rect">
            <a:avLst/>
          </a:prstGeom>
          <a:solidFill>
            <a:schemeClr val="accent1">
              <a:alpha val="0"/>
            </a:schemeClr>
          </a:solidFill>
          <a:ln w="349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p:txBody>
          <a:bodyPr/>
          <a:lstStyle/>
          <a:p>
            <a:pPr eaLnBrk="1" hangingPunct="1">
              <a:defRPr/>
            </a:pPr>
            <a:r>
              <a:rPr lang="en-CA">
                <a:ea typeface="+mj-ea"/>
                <a:cs typeface="+mj-cs"/>
              </a:rPr>
              <a:t>Part Two:</a:t>
            </a:r>
          </a:p>
        </p:txBody>
      </p:sp>
      <p:sp>
        <p:nvSpPr>
          <p:cNvPr id="12293" name="Rectangle 5"/>
          <p:cNvSpPr>
            <a:spLocks noGrp="1" noChangeArrowheads="1"/>
          </p:cNvSpPr>
          <p:nvPr>
            <p:ph type="subTitle" idx="1"/>
          </p:nvPr>
        </p:nvSpPr>
        <p:spPr/>
        <p:txBody>
          <a:bodyPr/>
          <a:lstStyle/>
          <a:p>
            <a:pPr eaLnBrk="1" hangingPunct="1">
              <a:defRPr/>
            </a:pPr>
            <a:r>
              <a:rPr lang="en-CA">
                <a:ea typeface="+mn-ea"/>
                <a:cs typeface="+mn-cs"/>
              </a:rPr>
              <a:t>Dealing with a long quote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CA">
                <a:ea typeface="+mj-ea"/>
                <a:cs typeface="+mj-cs"/>
              </a:rPr>
              <a:t>What NOT to do…</a:t>
            </a:r>
          </a:p>
        </p:txBody>
      </p:sp>
      <p:sp>
        <p:nvSpPr>
          <p:cNvPr id="14339" name="Rectangle 3"/>
          <p:cNvSpPr>
            <a:spLocks noGrp="1" noChangeArrowheads="1"/>
          </p:cNvSpPr>
          <p:nvPr>
            <p:ph type="body" idx="1"/>
          </p:nvPr>
        </p:nvSpPr>
        <p:spPr/>
        <p:txBody>
          <a:bodyPr/>
          <a:lstStyle/>
          <a:p>
            <a:pPr eaLnBrk="1" hangingPunct="1">
              <a:lnSpc>
                <a:spcPct val="90000"/>
              </a:lnSpc>
              <a:defRPr/>
            </a:pPr>
            <a:r>
              <a:rPr lang="en-CA">
                <a:ea typeface="+mn-ea"/>
                <a:cs typeface="+mn-cs"/>
              </a:rPr>
              <a:t>Do not use an excessively long quote if the entire thing is not RELEVANT to your argument</a:t>
            </a:r>
          </a:p>
          <a:p>
            <a:pPr eaLnBrk="1" hangingPunct="1">
              <a:lnSpc>
                <a:spcPct val="90000"/>
              </a:lnSpc>
              <a:defRPr/>
            </a:pPr>
            <a:endParaRPr lang="en-CA">
              <a:ea typeface="+mn-ea"/>
              <a:cs typeface="+mn-cs"/>
            </a:endParaRPr>
          </a:p>
          <a:p>
            <a:pPr eaLnBrk="1" hangingPunct="1">
              <a:lnSpc>
                <a:spcPct val="90000"/>
              </a:lnSpc>
              <a:defRPr/>
            </a:pPr>
            <a:r>
              <a:rPr lang="en-CA">
                <a:ea typeface="+mn-ea"/>
                <a:cs typeface="+mn-cs"/>
              </a:rPr>
              <a:t>Why?</a:t>
            </a:r>
          </a:p>
          <a:p>
            <a:pPr eaLnBrk="1" hangingPunct="1">
              <a:lnSpc>
                <a:spcPct val="90000"/>
              </a:lnSpc>
              <a:defRPr/>
            </a:pPr>
            <a:endParaRPr lang="en-CA">
              <a:ea typeface="+mn-ea"/>
              <a:cs typeface="+mn-cs"/>
            </a:endParaRPr>
          </a:p>
          <a:p>
            <a:pPr eaLnBrk="1" hangingPunct="1">
              <a:lnSpc>
                <a:spcPct val="90000"/>
              </a:lnSpc>
              <a:defRPr/>
            </a:pPr>
            <a:r>
              <a:rPr lang="en-CA">
                <a:ea typeface="+mn-ea"/>
                <a:cs typeface="+mn-cs"/>
              </a:rPr>
              <a:t>It’s unnecessary essay “padding;” it interferes with the “conciseness” of your argument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CA">
                <a:ea typeface="+mj-ea"/>
                <a:cs typeface="+mj-cs"/>
              </a:rPr>
              <a:t>What TO do…</a:t>
            </a:r>
          </a:p>
        </p:txBody>
      </p:sp>
      <p:sp>
        <p:nvSpPr>
          <p:cNvPr id="15363" name="Rectangle 3"/>
          <p:cNvSpPr>
            <a:spLocks noGrp="1" noChangeArrowheads="1"/>
          </p:cNvSpPr>
          <p:nvPr>
            <p:ph type="body" idx="1"/>
          </p:nvPr>
        </p:nvSpPr>
        <p:spPr/>
        <p:txBody>
          <a:bodyPr/>
          <a:lstStyle/>
          <a:p>
            <a:pPr eaLnBrk="1" hangingPunct="1">
              <a:defRPr/>
            </a:pPr>
            <a:r>
              <a:rPr lang="en-CA">
                <a:ea typeface="+mn-ea"/>
                <a:cs typeface="+mn-cs"/>
              </a:rPr>
              <a:t>Cut out any unnecessary parts of the quote</a:t>
            </a:r>
          </a:p>
          <a:p>
            <a:pPr eaLnBrk="1" hangingPunct="1">
              <a:buFont typeface="Wingdings" charset="2"/>
              <a:buNone/>
              <a:defRPr/>
            </a:pPr>
            <a:endParaRPr lang="en-CA">
              <a:ea typeface="+mn-ea"/>
              <a:cs typeface="+mn-cs"/>
            </a:endParaRPr>
          </a:p>
          <a:p>
            <a:pPr eaLnBrk="1" hangingPunct="1">
              <a:defRPr/>
            </a:pPr>
            <a:r>
              <a:rPr lang="en-CA">
                <a:ea typeface="+mn-ea"/>
                <a:cs typeface="+mn-cs"/>
              </a:rPr>
              <a:t>Add an ellipsis in square brackets […] where you remove words</a:t>
            </a:r>
          </a:p>
          <a:p>
            <a:pPr eaLnBrk="1" hangingPunct="1">
              <a:buFont typeface="Wingdings" charset="2"/>
              <a:buNone/>
              <a:defRPr/>
            </a:pPr>
            <a:endParaRPr lang="en-CA">
              <a:ea typeface="+mn-ea"/>
              <a:cs typeface="+mn-cs"/>
            </a:endParaRPr>
          </a:p>
          <a:p>
            <a:pPr eaLnBrk="1" hangingPunct="1">
              <a:defRPr/>
            </a:pPr>
            <a:r>
              <a:rPr lang="en-CA">
                <a:ea typeface="+mn-ea"/>
                <a:cs typeface="+mn-cs"/>
              </a:rPr>
              <a:t>Be sure the quote still flows in proper sentences!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CA">
                <a:ea typeface="+mj-ea"/>
                <a:cs typeface="+mj-cs"/>
              </a:rPr>
              <a:t>For Example</a:t>
            </a:r>
          </a:p>
        </p:txBody>
      </p:sp>
      <p:sp>
        <p:nvSpPr>
          <p:cNvPr id="16387" name="Rectangle 3"/>
          <p:cNvSpPr>
            <a:spLocks noGrp="1" noChangeArrowheads="1"/>
          </p:cNvSpPr>
          <p:nvPr>
            <p:ph type="body" idx="1"/>
          </p:nvPr>
        </p:nvSpPr>
        <p:spPr>
          <a:xfrm>
            <a:off x="457200" y="1600200"/>
            <a:ext cx="8229600" cy="4924425"/>
          </a:xfrm>
        </p:spPr>
        <p:txBody>
          <a:bodyPr/>
          <a:lstStyle/>
          <a:p>
            <a:pPr eaLnBrk="1" hangingPunct="1">
              <a:lnSpc>
                <a:spcPct val="80000"/>
              </a:lnSpc>
              <a:defRPr/>
            </a:pPr>
            <a:r>
              <a:rPr lang="en-CA" sz="2400">
                <a:ea typeface="+mn-ea"/>
                <a:cs typeface="+mn-cs"/>
              </a:rPr>
              <a:t>Let’s say I want to use the following quote to demonstrate how the bazaar girl is disinterested in the little boy:</a:t>
            </a:r>
          </a:p>
          <a:p>
            <a:pPr eaLnBrk="1" hangingPunct="1">
              <a:lnSpc>
                <a:spcPct val="80000"/>
              </a:lnSpc>
              <a:defRPr/>
            </a:pPr>
            <a:endParaRPr lang="en-CA" sz="2400">
              <a:ea typeface="+mn-ea"/>
              <a:cs typeface="+mn-cs"/>
            </a:endParaRPr>
          </a:p>
          <a:p>
            <a:pPr eaLnBrk="1" hangingPunct="1">
              <a:lnSpc>
                <a:spcPct val="80000"/>
              </a:lnSpc>
              <a:buFont typeface="Wingdings" charset="2"/>
              <a:buNone/>
              <a:defRPr/>
            </a:pPr>
            <a:r>
              <a:rPr lang="en-CA" sz="2400">
                <a:ea typeface="+mn-ea"/>
                <a:cs typeface="+mn-cs"/>
              </a:rPr>
              <a:t>	“Observing me the young lady came over and asked me did I wish to buy anything.  The tone of her voice was not encouraging; she seemed to have spoken to me out of a sense of duty.  I looked humbly at the great jar that stood like eastern guards at either side of the dark entrance to the stall and murmured:</a:t>
            </a:r>
          </a:p>
          <a:p>
            <a:pPr eaLnBrk="1" hangingPunct="1">
              <a:lnSpc>
                <a:spcPct val="80000"/>
              </a:lnSpc>
              <a:buFont typeface="Wingdings" charset="2"/>
              <a:buNone/>
              <a:defRPr/>
            </a:pPr>
            <a:r>
              <a:rPr lang="en-CA" sz="2400">
                <a:ea typeface="+mn-ea"/>
                <a:cs typeface="+mn-cs"/>
              </a:rPr>
              <a:t>	-No, thank you</a:t>
            </a:r>
          </a:p>
          <a:p>
            <a:pPr eaLnBrk="1" hangingPunct="1">
              <a:lnSpc>
                <a:spcPct val="80000"/>
              </a:lnSpc>
              <a:buFont typeface="Wingdings" charset="2"/>
              <a:buNone/>
              <a:defRPr/>
            </a:pPr>
            <a:r>
              <a:rPr lang="en-CA" sz="2400">
                <a:ea typeface="+mn-ea"/>
                <a:cs typeface="+mn-cs"/>
              </a:rPr>
              <a:t>	The young lady changed the position of one of the vases and went back to the two young men.  They began to talk of the same subject.  Once or twice the young lady glanced at me over her shoulder.” </a:t>
            </a:r>
          </a:p>
        </p:txBody>
      </p:sp>
      <p:sp>
        <p:nvSpPr>
          <p:cNvPr id="26628" name="Rectangle 4"/>
          <p:cNvSpPr>
            <a:spLocks noChangeArrowheads="1"/>
          </p:cNvSpPr>
          <p:nvPr/>
        </p:nvSpPr>
        <p:spPr bwMode="auto">
          <a:xfrm>
            <a:off x="539750" y="2708275"/>
            <a:ext cx="8280400" cy="3816350"/>
          </a:xfrm>
          <a:prstGeom prst="rect">
            <a:avLst/>
          </a:prstGeom>
          <a:solidFill>
            <a:schemeClr val="accent1">
              <a:alpha val="0"/>
            </a:schemeClr>
          </a:solidFill>
          <a:ln w="4127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CA">
                <a:ea typeface="+mj-ea"/>
                <a:cs typeface="+mj-cs"/>
              </a:rPr>
              <a:t>It’s too Much!</a:t>
            </a:r>
          </a:p>
        </p:txBody>
      </p:sp>
      <p:sp>
        <p:nvSpPr>
          <p:cNvPr id="17411" name="Rectangle 3"/>
          <p:cNvSpPr>
            <a:spLocks noGrp="1" noChangeArrowheads="1"/>
          </p:cNvSpPr>
          <p:nvPr>
            <p:ph type="body" idx="1"/>
          </p:nvPr>
        </p:nvSpPr>
        <p:spPr/>
        <p:txBody>
          <a:bodyPr/>
          <a:lstStyle/>
          <a:p>
            <a:pPr eaLnBrk="1" hangingPunct="1">
              <a:defRPr/>
            </a:pPr>
            <a:r>
              <a:rPr lang="en-CA">
                <a:ea typeface="+mn-ea"/>
                <a:cs typeface="+mn-cs"/>
              </a:rPr>
              <a:t>A lot of the quote isn’t relevant; doesn’t help to prove the point</a:t>
            </a:r>
          </a:p>
          <a:p>
            <a:pPr eaLnBrk="1" hangingPunct="1">
              <a:defRPr/>
            </a:pPr>
            <a:endParaRPr lang="en-CA">
              <a:ea typeface="+mn-ea"/>
              <a:cs typeface="+mn-cs"/>
            </a:endParaRPr>
          </a:p>
          <a:p>
            <a:pPr eaLnBrk="1" hangingPunct="1">
              <a:defRPr/>
            </a:pPr>
            <a:r>
              <a:rPr lang="en-CA">
                <a:ea typeface="+mn-ea"/>
                <a:cs typeface="+mn-cs"/>
              </a:rPr>
              <a:t>So, I pick and choose what I want…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549275"/>
            <a:ext cx="8229600" cy="5576888"/>
          </a:xfrm>
        </p:spPr>
        <p:txBody>
          <a:bodyPr/>
          <a:lstStyle/>
          <a:p>
            <a:pPr eaLnBrk="1" hangingPunct="1">
              <a:lnSpc>
                <a:spcPct val="90000"/>
              </a:lnSpc>
              <a:buFont typeface="Wingdings" charset="2"/>
              <a:buNone/>
              <a:defRPr/>
            </a:pPr>
            <a:r>
              <a:rPr lang="en-CA" sz="2800">
                <a:ea typeface="+mn-ea"/>
                <a:cs typeface="+mn-cs"/>
              </a:rPr>
              <a:t>“Observing me the young lady came over and asked me did I wish to buy anything.  </a:t>
            </a:r>
            <a:r>
              <a:rPr lang="en-CA" sz="2800" b="1" u="sng">
                <a:ea typeface="+mn-ea"/>
                <a:cs typeface="+mn-cs"/>
              </a:rPr>
              <a:t>The tone of her voice was not encouraging; she seemed to have spoken to me out of a sense of duty</a:t>
            </a:r>
            <a:r>
              <a:rPr lang="en-CA" sz="2800">
                <a:ea typeface="+mn-ea"/>
                <a:cs typeface="+mn-cs"/>
              </a:rPr>
              <a:t>.  I looked humbly at the great jar that stood like eastern guards at either side of the dark entrance to the stall and murmured:</a:t>
            </a:r>
          </a:p>
          <a:p>
            <a:pPr eaLnBrk="1" hangingPunct="1">
              <a:lnSpc>
                <a:spcPct val="90000"/>
              </a:lnSpc>
              <a:buFont typeface="Wingdings" charset="2"/>
              <a:buNone/>
              <a:defRPr/>
            </a:pPr>
            <a:r>
              <a:rPr lang="en-CA" sz="2800">
                <a:ea typeface="+mn-ea"/>
                <a:cs typeface="+mn-cs"/>
              </a:rPr>
              <a:t>	-No, thank you</a:t>
            </a:r>
          </a:p>
          <a:p>
            <a:pPr eaLnBrk="1" hangingPunct="1">
              <a:lnSpc>
                <a:spcPct val="90000"/>
              </a:lnSpc>
              <a:buFont typeface="Wingdings" charset="2"/>
              <a:buNone/>
              <a:defRPr/>
            </a:pPr>
            <a:r>
              <a:rPr lang="en-CA" sz="2800">
                <a:ea typeface="+mn-ea"/>
                <a:cs typeface="+mn-cs"/>
              </a:rPr>
              <a:t>	</a:t>
            </a:r>
            <a:r>
              <a:rPr lang="en-CA" sz="2800" b="1" u="sng">
                <a:ea typeface="+mn-ea"/>
                <a:cs typeface="+mn-cs"/>
              </a:rPr>
              <a:t>The young lady changed the position of one of the vases and went back to the two young men</a:t>
            </a:r>
            <a:r>
              <a:rPr lang="en-CA" sz="2800">
                <a:ea typeface="+mn-ea"/>
                <a:cs typeface="+mn-cs"/>
              </a:rPr>
              <a:t>.  They began to talk of the same subject.  </a:t>
            </a:r>
            <a:r>
              <a:rPr lang="en-CA" sz="2800" b="1" u="sng">
                <a:ea typeface="+mn-ea"/>
                <a:cs typeface="+mn-cs"/>
              </a:rPr>
              <a:t>Once or twice the young lady glanced at me over her shoulder</a:t>
            </a:r>
            <a:r>
              <a:rPr lang="en-CA" sz="2800">
                <a:ea typeface="+mn-ea"/>
                <a:cs typeface="+mn-cs"/>
              </a:rPr>
              <a:t>.” </a:t>
            </a:r>
          </a:p>
          <a:p>
            <a:pPr eaLnBrk="1" hangingPunct="1">
              <a:lnSpc>
                <a:spcPct val="90000"/>
              </a:lnSpc>
              <a:defRPr/>
            </a:pPr>
            <a:endParaRPr lang="en-CA" sz="280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CA" sz="4000">
                <a:ea typeface="+mj-ea"/>
                <a:cs typeface="+mj-cs"/>
              </a:rPr>
              <a:t>Pick &amp; Choose…then Piece Together</a:t>
            </a:r>
          </a:p>
        </p:txBody>
      </p:sp>
      <p:sp>
        <p:nvSpPr>
          <p:cNvPr id="19459" name="Rectangle 3"/>
          <p:cNvSpPr>
            <a:spLocks noGrp="1" noChangeArrowheads="1"/>
          </p:cNvSpPr>
          <p:nvPr>
            <p:ph type="body" idx="1"/>
          </p:nvPr>
        </p:nvSpPr>
        <p:spPr/>
        <p:txBody>
          <a:bodyPr/>
          <a:lstStyle/>
          <a:p>
            <a:pPr eaLnBrk="1" hangingPunct="1">
              <a:defRPr/>
            </a:pPr>
            <a:endParaRPr lang="en-CA">
              <a:ea typeface="+mn-ea"/>
              <a:cs typeface="+mn-cs"/>
            </a:endParaRPr>
          </a:p>
          <a:p>
            <a:pPr eaLnBrk="1" hangingPunct="1">
              <a:defRPr/>
            </a:pPr>
            <a:r>
              <a:rPr lang="en-CA">
                <a:ea typeface="+mn-ea"/>
                <a:cs typeface="+mn-cs"/>
              </a:rPr>
              <a:t>Now I take the relevant parts and string them together. I insert an ellipsis in square brackets […] where I’ve removed words.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549275"/>
            <a:ext cx="8229600" cy="5576888"/>
          </a:xfrm>
        </p:spPr>
        <p:txBody>
          <a:bodyPr/>
          <a:lstStyle/>
          <a:p>
            <a:pPr eaLnBrk="1" hangingPunct="1">
              <a:buFont typeface="Wingdings" charset="2"/>
              <a:buNone/>
              <a:defRPr/>
            </a:pPr>
            <a:r>
              <a:rPr lang="en-CA" sz="3600">
                <a:ea typeface="+mn-ea"/>
                <a:cs typeface="+mn-cs"/>
              </a:rPr>
              <a:t>The tone of her voice was not encouraging; she seemed to have spoken to me out of a sense of duty. </a:t>
            </a:r>
            <a:r>
              <a:rPr lang="en-CA" sz="3600">
                <a:solidFill>
                  <a:srgbClr val="FF3300"/>
                </a:solidFill>
                <a:ea typeface="+mn-ea"/>
                <a:cs typeface="+mn-cs"/>
              </a:rPr>
              <a:t>[…] </a:t>
            </a:r>
            <a:r>
              <a:rPr lang="en-CA" sz="3600">
                <a:ea typeface="+mn-ea"/>
                <a:cs typeface="+mn-cs"/>
              </a:rPr>
              <a:t>The young lady changed the position of one of the vases and went back to the two young men. </a:t>
            </a:r>
            <a:r>
              <a:rPr lang="en-CA" sz="3600">
                <a:solidFill>
                  <a:srgbClr val="FF3300"/>
                </a:solidFill>
                <a:ea typeface="+mn-ea"/>
                <a:cs typeface="+mn-cs"/>
              </a:rPr>
              <a:t>[…] </a:t>
            </a:r>
            <a:r>
              <a:rPr lang="en-CA" sz="3600">
                <a:ea typeface="+mn-ea"/>
                <a:cs typeface="+mn-cs"/>
              </a:rPr>
              <a:t>Once or twice the young lady glanced at me over her shoulder” (Joyce 186).</a:t>
            </a:r>
          </a:p>
          <a:p>
            <a:pPr eaLnBrk="1" hangingPunct="1">
              <a:buFont typeface="Wingdings" charset="2"/>
              <a:buNone/>
              <a:defRPr/>
            </a:pPr>
            <a:endParaRPr lang="en-CA" sz="360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CA" sz="4000">
                <a:ea typeface="+mj-ea"/>
                <a:cs typeface="+mj-cs"/>
              </a:rPr>
              <a:t>I can even chop to create new sentences…</a:t>
            </a:r>
          </a:p>
        </p:txBody>
      </p:sp>
      <p:sp>
        <p:nvSpPr>
          <p:cNvPr id="25603" name="Rectangle 3"/>
          <p:cNvSpPr>
            <a:spLocks noGrp="1" noChangeArrowheads="1"/>
          </p:cNvSpPr>
          <p:nvPr>
            <p:ph type="body" sz="half" idx="1"/>
          </p:nvPr>
        </p:nvSpPr>
        <p:spPr>
          <a:xfrm>
            <a:off x="457200" y="1600200"/>
            <a:ext cx="3035300" cy="4525963"/>
          </a:xfrm>
        </p:spPr>
        <p:txBody>
          <a:bodyPr/>
          <a:lstStyle/>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r>
              <a:rPr lang="en-CA" sz="2400">
                <a:ea typeface="+mn-ea"/>
                <a:cs typeface="+mn-cs"/>
              </a:rPr>
              <a:t>“Observing me the young lady came over and asked me did I wish to buy anything.  The tone of her voice was not encouraging; she seemed to have spoken to me out of a sense of duty.</a:t>
            </a: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endParaRPr lang="en-CA" sz="2400">
              <a:ea typeface="+mn-ea"/>
              <a:cs typeface="+mn-cs"/>
            </a:endParaRPr>
          </a:p>
        </p:txBody>
      </p:sp>
      <p:sp>
        <p:nvSpPr>
          <p:cNvPr id="25605" name="Rectangle 5"/>
          <p:cNvSpPr>
            <a:spLocks noGrp="1" noChangeArrowheads="1"/>
          </p:cNvSpPr>
          <p:nvPr>
            <p:ph type="body" sz="half" idx="2"/>
          </p:nvPr>
        </p:nvSpPr>
        <p:spPr>
          <a:xfrm>
            <a:off x="4648200" y="1916113"/>
            <a:ext cx="4244975" cy="4210050"/>
          </a:xfrm>
        </p:spPr>
        <p:txBody>
          <a:bodyPr/>
          <a:lstStyle/>
          <a:p>
            <a:pPr eaLnBrk="1" hangingPunct="1">
              <a:lnSpc>
                <a:spcPct val="90000"/>
              </a:lnSpc>
              <a:buFont typeface="Wingdings" charset="2"/>
              <a:buNone/>
              <a:defRPr/>
            </a:pPr>
            <a:endParaRPr lang="en-CA" sz="2400">
              <a:ea typeface="+mn-ea"/>
              <a:cs typeface="+mn-cs"/>
            </a:endParaRPr>
          </a:p>
          <a:p>
            <a:pPr eaLnBrk="1" hangingPunct="1">
              <a:lnSpc>
                <a:spcPct val="90000"/>
              </a:lnSpc>
              <a:buFont typeface="Wingdings" charset="2"/>
              <a:buNone/>
              <a:defRPr/>
            </a:pPr>
            <a:r>
              <a:rPr lang="en-CA" sz="2400">
                <a:ea typeface="+mn-ea"/>
                <a:cs typeface="+mn-cs"/>
              </a:rPr>
              <a:t>“Observing me the young lady came over and [...] seemed to have spoken to me out of a sense of duty.  </a:t>
            </a:r>
          </a:p>
          <a:p>
            <a:pPr eaLnBrk="1" hangingPunct="1">
              <a:lnSpc>
                <a:spcPct val="90000"/>
              </a:lnSpc>
              <a:defRPr/>
            </a:pPr>
            <a:endParaRPr lang="en-CA" sz="2400">
              <a:ea typeface="+mn-ea"/>
              <a:cs typeface="+mn-cs"/>
            </a:endParaRPr>
          </a:p>
        </p:txBody>
      </p:sp>
      <p:sp>
        <p:nvSpPr>
          <p:cNvPr id="31749" name="AutoShape 6"/>
          <p:cNvSpPr>
            <a:spLocks noChangeArrowheads="1"/>
          </p:cNvSpPr>
          <p:nvPr/>
        </p:nvSpPr>
        <p:spPr bwMode="auto">
          <a:xfrm>
            <a:off x="3563938" y="2852738"/>
            <a:ext cx="1152525" cy="719137"/>
          </a:xfrm>
          <a:prstGeom prst="rightArrow">
            <a:avLst>
              <a:gd name="adj1" fmla="val 50000"/>
              <a:gd name="adj2" fmla="val 40066"/>
            </a:avLst>
          </a:prstGeom>
          <a:solidFill>
            <a:srgbClr val="FF3300"/>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CA">
                <a:ea typeface="+mj-ea"/>
                <a:cs typeface="+mj-cs"/>
              </a:rPr>
              <a:t>Q: Why can’t I use footnotes?</a:t>
            </a:r>
          </a:p>
        </p:txBody>
      </p:sp>
      <p:sp>
        <p:nvSpPr>
          <p:cNvPr id="31747" name="Rectangle 3"/>
          <p:cNvSpPr>
            <a:spLocks noGrp="1" noChangeArrowheads="1"/>
          </p:cNvSpPr>
          <p:nvPr>
            <p:ph type="body" idx="1"/>
          </p:nvPr>
        </p:nvSpPr>
        <p:spPr/>
        <p:txBody>
          <a:bodyPr/>
          <a:lstStyle/>
          <a:p>
            <a:pPr eaLnBrk="1" hangingPunct="1">
              <a:defRPr/>
            </a:pPr>
            <a:r>
              <a:rPr lang="en-CA">
                <a:ea typeface="+mn-ea"/>
                <a:cs typeface="+mn-cs"/>
              </a:rPr>
              <a:t>MLA footnotes: extra information</a:t>
            </a:r>
          </a:p>
          <a:p>
            <a:pPr eaLnBrk="1" hangingPunct="1">
              <a:defRPr/>
            </a:pPr>
            <a:endParaRPr lang="en-CA">
              <a:ea typeface="+mn-ea"/>
              <a:cs typeface="+mn-cs"/>
            </a:endParaRPr>
          </a:p>
          <a:p>
            <a:pPr eaLnBrk="1" hangingPunct="1">
              <a:defRPr/>
            </a:pPr>
            <a:r>
              <a:rPr lang="en-CA">
                <a:ea typeface="+mn-ea"/>
                <a:cs typeface="+mn-cs"/>
              </a:rPr>
              <a:t>E.G.  Definition of a word; more information about a concept needed to understand your argument</a:t>
            </a:r>
          </a:p>
          <a:p>
            <a:pPr eaLnBrk="1" hangingPunct="1">
              <a:defRPr/>
            </a:pPr>
            <a:endParaRPr lang="en-CA">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p:txBody>
          <a:bodyPr/>
          <a:lstStyle/>
          <a:p>
            <a:pPr eaLnBrk="1" hangingPunct="1">
              <a:defRPr/>
            </a:pPr>
            <a:r>
              <a:rPr lang="en-CA">
                <a:ea typeface="+mj-ea"/>
                <a:cs typeface="+mj-cs"/>
              </a:rPr>
              <a:t>Part Three:</a:t>
            </a:r>
          </a:p>
        </p:txBody>
      </p:sp>
      <p:sp>
        <p:nvSpPr>
          <p:cNvPr id="21509" name="Rectangle 5"/>
          <p:cNvSpPr>
            <a:spLocks noGrp="1" noChangeArrowheads="1"/>
          </p:cNvSpPr>
          <p:nvPr>
            <p:ph type="subTitle" idx="1"/>
          </p:nvPr>
        </p:nvSpPr>
        <p:spPr/>
        <p:txBody>
          <a:bodyPr/>
          <a:lstStyle/>
          <a:p>
            <a:pPr eaLnBrk="1" hangingPunct="1">
              <a:defRPr/>
            </a:pPr>
            <a:r>
              <a:rPr lang="en-CA">
                <a:ea typeface="+mn-ea"/>
                <a:cs typeface="+mn-cs"/>
              </a:rPr>
              <a:t>Dealing with Dialogue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CA">
                <a:ea typeface="+mj-ea"/>
                <a:cs typeface="+mj-cs"/>
              </a:rPr>
              <a:t>What NOT to do…</a:t>
            </a:r>
          </a:p>
        </p:txBody>
      </p:sp>
      <p:sp>
        <p:nvSpPr>
          <p:cNvPr id="23555" name="Rectangle 3"/>
          <p:cNvSpPr>
            <a:spLocks noGrp="1" noChangeArrowheads="1"/>
          </p:cNvSpPr>
          <p:nvPr>
            <p:ph type="body" idx="1"/>
          </p:nvPr>
        </p:nvSpPr>
        <p:spPr/>
        <p:txBody>
          <a:bodyPr/>
          <a:lstStyle/>
          <a:p>
            <a:pPr eaLnBrk="1" hangingPunct="1">
              <a:defRPr/>
            </a:pPr>
            <a:r>
              <a:rPr lang="en-CA">
                <a:ea typeface="+mn-ea"/>
                <a:cs typeface="+mn-cs"/>
              </a:rPr>
              <a:t>You </a:t>
            </a:r>
            <a:r>
              <a:rPr lang="en-CA">
                <a:solidFill>
                  <a:srgbClr val="FF3300"/>
                </a:solidFill>
                <a:ea typeface="+mn-ea"/>
                <a:cs typeface="+mn-cs"/>
              </a:rPr>
              <a:t>CANNOT </a:t>
            </a:r>
            <a:r>
              <a:rPr lang="en-CA">
                <a:ea typeface="+mn-ea"/>
                <a:cs typeface="+mn-cs"/>
              </a:rPr>
              <a:t>string dialogue together side-by-side in a sentence</a:t>
            </a:r>
          </a:p>
          <a:p>
            <a:pPr eaLnBrk="1" hangingPunct="1">
              <a:defRPr/>
            </a:pPr>
            <a:endParaRPr lang="en-CA">
              <a:ea typeface="+mn-ea"/>
              <a:cs typeface="+mn-cs"/>
            </a:endParaRPr>
          </a:p>
          <a:p>
            <a:pPr eaLnBrk="1" hangingPunct="1">
              <a:buFont typeface="Wingdings" charset="2"/>
              <a:buNone/>
              <a:defRPr/>
            </a:pPr>
            <a:r>
              <a:rPr lang="en-CA">
                <a:ea typeface="+mn-ea"/>
                <a:cs typeface="+mn-cs"/>
              </a:rPr>
              <a:t>E.g.  The narrator witnesses the girl and older boys at the bazaar talking and flirting, saying, “O, I never said such a thing!” “Oh, but you did!” “Oh, but I didn’t” (Joyce 186).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CA">
                <a:ea typeface="+mj-ea"/>
                <a:cs typeface="+mj-cs"/>
              </a:rPr>
              <a:t>What TO do…</a:t>
            </a:r>
          </a:p>
        </p:txBody>
      </p:sp>
      <p:sp>
        <p:nvSpPr>
          <p:cNvPr id="24579" name="Rectangle 3"/>
          <p:cNvSpPr>
            <a:spLocks noGrp="1" noChangeArrowheads="1"/>
          </p:cNvSpPr>
          <p:nvPr>
            <p:ph type="body" idx="1"/>
          </p:nvPr>
        </p:nvSpPr>
        <p:spPr/>
        <p:txBody>
          <a:bodyPr/>
          <a:lstStyle/>
          <a:p>
            <a:pPr eaLnBrk="1" hangingPunct="1">
              <a:lnSpc>
                <a:spcPct val="90000"/>
              </a:lnSpc>
              <a:defRPr/>
            </a:pPr>
            <a:r>
              <a:rPr lang="en-CA" sz="2800">
                <a:ea typeface="+mn-ea"/>
                <a:cs typeface="+mn-cs"/>
              </a:rPr>
              <a:t>Set the text off as you would ANY quote longer than four lines</a:t>
            </a:r>
          </a:p>
          <a:p>
            <a:pPr eaLnBrk="1" hangingPunct="1">
              <a:lnSpc>
                <a:spcPct val="90000"/>
              </a:lnSpc>
              <a:defRPr/>
            </a:pPr>
            <a:r>
              <a:rPr lang="en-CA" sz="2800">
                <a:ea typeface="+mn-ea"/>
                <a:cs typeface="+mn-cs"/>
              </a:rPr>
              <a:t>No quotation marks</a:t>
            </a:r>
          </a:p>
          <a:p>
            <a:pPr eaLnBrk="1" hangingPunct="1">
              <a:lnSpc>
                <a:spcPct val="90000"/>
              </a:lnSpc>
              <a:defRPr/>
            </a:pPr>
            <a:r>
              <a:rPr lang="en-CA" sz="2800">
                <a:ea typeface="+mn-ea"/>
                <a:cs typeface="+mn-cs"/>
              </a:rPr>
              <a:t>Citation appears at end</a:t>
            </a:r>
          </a:p>
          <a:p>
            <a:pPr eaLnBrk="1" hangingPunct="1">
              <a:lnSpc>
                <a:spcPct val="90000"/>
              </a:lnSpc>
              <a:buFont typeface="Wingdings" charset="2"/>
              <a:buNone/>
              <a:defRPr/>
            </a:pPr>
            <a:endParaRPr lang="en-CA" sz="2800">
              <a:ea typeface="+mn-ea"/>
              <a:cs typeface="+mn-cs"/>
            </a:endParaRPr>
          </a:p>
          <a:p>
            <a:pPr eaLnBrk="1" hangingPunct="1">
              <a:lnSpc>
                <a:spcPct val="90000"/>
              </a:lnSpc>
              <a:buFont typeface="Wingdings" charset="2"/>
              <a:buNone/>
              <a:defRPr/>
            </a:pPr>
            <a:r>
              <a:rPr lang="en-CA" sz="2800">
                <a:ea typeface="+mn-ea"/>
                <a:cs typeface="+mn-cs"/>
              </a:rPr>
              <a:t>The Narrator witnesses the girl and older boys at the bazaar talking and flirting:</a:t>
            </a:r>
          </a:p>
          <a:p>
            <a:pPr eaLnBrk="1" hangingPunct="1">
              <a:lnSpc>
                <a:spcPct val="90000"/>
              </a:lnSpc>
              <a:buFont typeface="Wingdings" charset="2"/>
              <a:buNone/>
              <a:defRPr/>
            </a:pPr>
            <a:r>
              <a:rPr lang="en-CA" sz="2800">
                <a:ea typeface="+mn-ea"/>
                <a:cs typeface="+mn-cs"/>
              </a:rPr>
              <a:t>		</a:t>
            </a:r>
            <a:r>
              <a:rPr lang="en-CA" sz="2000">
                <a:ea typeface="+mn-ea"/>
                <a:cs typeface="+mn-cs"/>
              </a:rPr>
              <a:t>-O, I never said such a thing! </a:t>
            </a:r>
          </a:p>
          <a:p>
            <a:pPr eaLnBrk="1" hangingPunct="1">
              <a:lnSpc>
                <a:spcPct val="90000"/>
              </a:lnSpc>
              <a:buFont typeface="Wingdings" charset="2"/>
              <a:buNone/>
              <a:defRPr/>
            </a:pPr>
            <a:r>
              <a:rPr lang="en-CA" sz="2000">
                <a:ea typeface="+mn-ea"/>
                <a:cs typeface="+mn-cs"/>
              </a:rPr>
              <a:t>		-Oh, but you did!</a:t>
            </a:r>
          </a:p>
          <a:p>
            <a:pPr eaLnBrk="1" hangingPunct="1">
              <a:lnSpc>
                <a:spcPct val="90000"/>
              </a:lnSpc>
              <a:buFont typeface="Wingdings" charset="2"/>
              <a:buNone/>
              <a:defRPr/>
            </a:pPr>
            <a:r>
              <a:rPr lang="en-CA" sz="2000">
                <a:ea typeface="+mn-ea"/>
                <a:cs typeface="+mn-cs"/>
              </a:rPr>
              <a:t>		- Oh, but I didn’t (Joyce 186).</a:t>
            </a:r>
          </a:p>
          <a:p>
            <a:pPr eaLnBrk="1" hangingPunct="1">
              <a:lnSpc>
                <a:spcPct val="90000"/>
              </a:lnSpc>
              <a:buFont typeface="Wingdings" charset="2"/>
              <a:buNone/>
              <a:defRPr/>
            </a:pPr>
            <a:endParaRPr lang="en-CA" sz="2000">
              <a:ea typeface="+mn-ea"/>
              <a:cs typeface="+mn-cs"/>
            </a:endParaRPr>
          </a:p>
        </p:txBody>
      </p:sp>
      <p:sp>
        <p:nvSpPr>
          <p:cNvPr id="34820" name="Rectangle 4"/>
          <p:cNvSpPr>
            <a:spLocks noChangeArrowheads="1"/>
          </p:cNvSpPr>
          <p:nvPr/>
        </p:nvSpPr>
        <p:spPr bwMode="auto">
          <a:xfrm>
            <a:off x="250825" y="3716338"/>
            <a:ext cx="8642350" cy="2449512"/>
          </a:xfrm>
          <a:prstGeom prst="rect">
            <a:avLst/>
          </a:prstGeom>
          <a:solidFill>
            <a:schemeClr val="accent1">
              <a:alpha val="0"/>
            </a:schemeClr>
          </a:solidFill>
          <a:ln w="349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How to Create a Works Cited Page</a:t>
            </a:r>
          </a:p>
        </p:txBody>
      </p:sp>
      <p:sp>
        <p:nvSpPr>
          <p:cNvPr id="3" name="Content Placeholder 2"/>
          <p:cNvSpPr>
            <a:spLocks noGrp="1"/>
          </p:cNvSpPr>
          <p:nvPr>
            <p:ph idx="1"/>
          </p:nvPr>
        </p:nvSpPr>
        <p:spPr/>
        <p:txBody>
          <a:bodyPr/>
          <a:lstStyle/>
          <a:p>
            <a:pPr eaLnBrk="1" hangingPunct="1">
              <a:defRPr/>
            </a:pPr>
            <a:r>
              <a:rPr lang="en-US" sz="2800" dirty="0" smtClean="0">
                <a:ea typeface="+mn-ea"/>
                <a:cs typeface="+mn-cs"/>
              </a:rPr>
              <a:t>The last page of your essay should display the literary works you used. </a:t>
            </a:r>
          </a:p>
          <a:p>
            <a:pPr eaLnBrk="1" hangingPunct="1">
              <a:defRPr/>
            </a:pPr>
            <a:r>
              <a:rPr lang="en-US" sz="2800" dirty="0" smtClean="0">
                <a:ea typeface="+mn-ea"/>
                <a:cs typeface="+mn-cs"/>
              </a:rPr>
              <a:t>It should have its own page with just the books, essays, poem</a:t>
            </a:r>
          </a:p>
          <a:p>
            <a:pPr eaLnBrk="1" hangingPunct="1">
              <a:defRPr/>
            </a:pPr>
            <a:r>
              <a:rPr lang="en-US" sz="2800" dirty="0" smtClean="0">
                <a:ea typeface="+mn-ea"/>
                <a:cs typeface="+mn-cs"/>
              </a:rPr>
              <a:t>For ex. </a:t>
            </a:r>
          </a:p>
          <a:p>
            <a:pPr eaLnBrk="1" hangingPunct="1">
              <a:defRPr/>
            </a:pPr>
            <a:r>
              <a:rPr lang="en-US" sz="2800" dirty="0" smtClean="0">
                <a:ea typeface="+mn-ea"/>
                <a:cs typeface="+mn-cs"/>
              </a:rPr>
              <a:t>To cite The Kite Runner:</a:t>
            </a:r>
          </a:p>
          <a:p>
            <a:pPr eaLnBrk="1" hangingPunct="1">
              <a:defRPr/>
            </a:pPr>
            <a:r>
              <a:rPr lang="en-US" sz="2800" dirty="0" err="1" smtClean="0">
                <a:ea typeface="+mn-ea"/>
                <a:cs typeface="+mn-cs"/>
              </a:rPr>
              <a:t>Hosseini</a:t>
            </a:r>
            <a:r>
              <a:rPr lang="en-US" sz="2800" dirty="0" smtClean="0">
                <a:ea typeface="+mn-ea"/>
                <a:cs typeface="+mn-cs"/>
              </a:rPr>
              <a:t>, </a:t>
            </a:r>
            <a:r>
              <a:rPr lang="en-US" sz="2800" dirty="0" err="1" smtClean="0">
                <a:ea typeface="+mn-ea"/>
                <a:cs typeface="+mn-cs"/>
              </a:rPr>
              <a:t>Khaled</a:t>
            </a:r>
            <a:r>
              <a:rPr lang="en-US" sz="2800" dirty="0" smtClean="0">
                <a:ea typeface="+mn-ea"/>
                <a:cs typeface="+mn-cs"/>
              </a:rPr>
              <a:t>. </a:t>
            </a:r>
            <a:r>
              <a:rPr lang="en-US" sz="2800" i="1" dirty="0" smtClean="0">
                <a:ea typeface="+mn-ea"/>
                <a:cs typeface="+mn-cs"/>
              </a:rPr>
              <a:t>The Kite Runner</a:t>
            </a:r>
            <a:r>
              <a:rPr lang="en-US" sz="2800" dirty="0" smtClean="0">
                <a:ea typeface="+mn-ea"/>
                <a:cs typeface="+mn-cs"/>
              </a:rPr>
              <a:t>. Canada: Anchor Canada, 2003. Print.</a:t>
            </a:r>
          </a:p>
          <a:p>
            <a:pPr eaLnBrk="1" hangingPunct="1">
              <a:defRPr/>
            </a:pPr>
            <a:r>
              <a:rPr lang="en-US" sz="2800" dirty="0" smtClean="0">
                <a:ea typeface="+mn-ea"/>
                <a:cs typeface="+mn-cs"/>
              </a:rPr>
              <a:t>Refer to the SJAM website or to Owl Purdue Online Writing Lab.</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CA">
                <a:ea typeface="+mj-ea"/>
                <a:cs typeface="+mj-cs"/>
              </a:rPr>
              <a:t>MLA Footnotes</a:t>
            </a:r>
          </a:p>
        </p:txBody>
      </p:sp>
      <p:sp>
        <p:nvSpPr>
          <p:cNvPr id="32771" name="Rectangle 3"/>
          <p:cNvSpPr>
            <a:spLocks noGrp="1" noChangeArrowheads="1"/>
          </p:cNvSpPr>
          <p:nvPr>
            <p:ph type="body" idx="1"/>
          </p:nvPr>
        </p:nvSpPr>
        <p:spPr/>
        <p:txBody>
          <a:bodyPr/>
          <a:lstStyle/>
          <a:p>
            <a:pPr eaLnBrk="1" hangingPunct="1">
              <a:lnSpc>
                <a:spcPct val="90000"/>
              </a:lnSpc>
              <a:defRPr/>
            </a:pPr>
            <a:r>
              <a:rPr lang="en-CA" sz="2800">
                <a:ea typeface="+mn-ea"/>
                <a:cs typeface="+mn-cs"/>
              </a:rPr>
              <a:t>Sigmund Freud’s concept of the Ego</a:t>
            </a:r>
            <a:r>
              <a:rPr lang="en-CA" sz="2800">
                <a:ea typeface="+mn-ea"/>
                <a:cs typeface="+mn-cs"/>
                <a:hlinkClick r:id="" action="ppaction://noaction"/>
              </a:rPr>
              <a:t>[1]</a:t>
            </a:r>
            <a:r>
              <a:rPr lang="en-CA" sz="2800">
                <a:ea typeface="+mn-ea"/>
                <a:cs typeface="+mn-cs"/>
              </a:rPr>
              <a:t> is essential to understanding Leonardo’s motivations.  Leonardo’s actions seem directly influenced by his need…</a:t>
            </a: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endParaRPr lang="en-US" sz="1600">
              <a:ea typeface="+mn-ea"/>
              <a:cs typeface="+mn-cs"/>
            </a:endParaRPr>
          </a:p>
          <a:p>
            <a:pPr eaLnBrk="1" hangingPunct="1">
              <a:lnSpc>
                <a:spcPct val="90000"/>
              </a:lnSpc>
              <a:buFont typeface="Wingdings" charset="2"/>
              <a:buNone/>
              <a:defRPr/>
            </a:pPr>
            <a:r>
              <a:rPr lang="en-US" sz="1600">
                <a:ea typeface="+mn-ea"/>
                <a:cs typeface="+mn-cs"/>
              </a:rPr>
              <a:t>[1] Id, ego, and super-ego are the three parts of the psychic apparatus defined in Sigmund Freud's structural model of the psyche; they are the three theoretical constructs in terms of whose activity and interaction mental life is described. </a:t>
            </a:r>
            <a:r>
              <a:rPr lang="en-CA" sz="1600">
                <a:ea typeface="+mn-ea"/>
                <a:cs typeface="+mn-cs"/>
              </a:rPr>
              <a:t> </a:t>
            </a:r>
          </a:p>
        </p:txBody>
      </p:sp>
      <p:sp>
        <p:nvSpPr>
          <p:cNvPr id="15364" name="Line 4"/>
          <p:cNvSpPr>
            <a:spLocks noChangeShapeType="1"/>
          </p:cNvSpPr>
          <p:nvPr/>
        </p:nvSpPr>
        <p:spPr bwMode="auto">
          <a:xfrm flipH="1">
            <a:off x="4643438" y="1989138"/>
            <a:ext cx="2233612" cy="2952750"/>
          </a:xfrm>
          <a:prstGeom prst="line">
            <a:avLst/>
          </a:prstGeom>
          <a:noFill/>
          <a:ln w="98425">
            <a:solidFill>
              <a:srgbClr val="FFFF00"/>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CA">
                <a:ea typeface="+mj-ea"/>
                <a:cs typeface="+mj-cs"/>
              </a:rPr>
              <a:t>MLA Basics</a:t>
            </a:r>
          </a:p>
        </p:txBody>
      </p:sp>
      <p:sp>
        <p:nvSpPr>
          <p:cNvPr id="33795" name="Rectangle 3"/>
          <p:cNvSpPr>
            <a:spLocks noGrp="1" noChangeArrowheads="1"/>
          </p:cNvSpPr>
          <p:nvPr>
            <p:ph type="body" idx="1"/>
          </p:nvPr>
        </p:nvSpPr>
        <p:spPr/>
        <p:txBody>
          <a:bodyPr/>
          <a:lstStyle/>
          <a:p>
            <a:pPr eaLnBrk="1" hangingPunct="1">
              <a:defRPr/>
            </a:pPr>
            <a:r>
              <a:rPr lang="en-CA">
                <a:ea typeface="+mn-ea"/>
                <a:cs typeface="+mn-cs"/>
              </a:rPr>
              <a:t>“Modern Language Association”</a:t>
            </a:r>
          </a:p>
          <a:p>
            <a:pPr eaLnBrk="1" hangingPunct="1">
              <a:defRPr/>
            </a:pPr>
            <a:endParaRPr lang="en-CA">
              <a:ea typeface="+mn-ea"/>
              <a:cs typeface="+mn-cs"/>
            </a:endParaRPr>
          </a:p>
          <a:p>
            <a:pPr eaLnBrk="1" hangingPunct="1">
              <a:defRPr/>
            </a:pPr>
            <a:r>
              <a:rPr lang="en-CA">
                <a:ea typeface="+mn-ea"/>
                <a:cs typeface="+mn-cs"/>
              </a:rPr>
              <a:t>Used universally in the study of English</a:t>
            </a:r>
          </a:p>
          <a:p>
            <a:pPr eaLnBrk="1" hangingPunct="1">
              <a:defRPr/>
            </a:pPr>
            <a:endParaRPr lang="en-CA">
              <a:ea typeface="+mn-ea"/>
              <a:cs typeface="+mn-cs"/>
            </a:endParaRPr>
          </a:p>
          <a:p>
            <a:pPr eaLnBrk="1" hangingPunct="1">
              <a:defRPr/>
            </a:pPr>
            <a:r>
              <a:rPr lang="en-CA">
                <a:ea typeface="+mn-ea"/>
                <a:cs typeface="+mn-cs"/>
              </a:rPr>
              <a:t>In text citations</a:t>
            </a:r>
          </a:p>
          <a:p>
            <a:pPr eaLnBrk="1" hangingPunct="1">
              <a:buFont typeface="Wingdings" charset="2"/>
              <a:buNone/>
              <a:defRPr/>
            </a:pPr>
            <a:endParaRPr lang="en-CA">
              <a:ea typeface="+mn-ea"/>
              <a:cs typeface="+mn-cs"/>
            </a:endParaRPr>
          </a:p>
          <a:p>
            <a:pPr eaLnBrk="1" hangingPunct="1">
              <a:buFont typeface="Wingdings" charset="2"/>
              <a:buNone/>
              <a:defRPr/>
            </a:pPr>
            <a:endParaRPr lang="en-CA">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CA">
                <a:ea typeface="+mj-ea"/>
                <a:cs typeface="+mj-cs"/>
              </a:rPr>
              <a:t>MLA = In Text Citations</a:t>
            </a:r>
          </a:p>
        </p:txBody>
      </p:sp>
      <p:sp>
        <p:nvSpPr>
          <p:cNvPr id="34819" name="Rectangle 3"/>
          <p:cNvSpPr>
            <a:spLocks noGrp="1" noChangeArrowheads="1"/>
          </p:cNvSpPr>
          <p:nvPr>
            <p:ph type="body" idx="1"/>
          </p:nvPr>
        </p:nvSpPr>
        <p:spPr/>
        <p:txBody>
          <a:bodyPr/>
          <a:lstStyle/>
          <a:p>
            <a:pPr eaLnBrk="1" hangingPunct="1">
              <a:buFont typeface="Wingdings" charset="2"/>
              <a:buNone/>
              <a:defRPr/>
            </a:pPr>
            <a:r>
              <a:rPr lang="en-CA">
                <a:ea typeface="+mn-ea"/>
                <a:cs typeface="+mn-cs"/>
              </a:rPr>
              <a:t>Samuel Johnson once wrote, “What is written without effort is in general read without pleasure” (Johnson 21).  </a:t>
            </a:r>
          </a:p>
        </p:txBody>
      </p:sp>
      <p:sp>
        <p:nvSpPr>
          <p:cNvPr id="17412" name="Line 4"/>
          <p:cNvSpPr>
            <a:spLocks noChangeShapeType="1"/>
          </p:cNvSpPr>
          <p:nvPr/>
        </p:nvSpPr>
        <p:spPr bwMode="auto">
          <a:xfrm flipH="1" flipV="1">
            <a:off x="6516688" y="3141663"/>
            <a:ext cx="287337" cy="1150937"/>
          </a:xfrm>
          <a:prstGeom prst="line">
            <a:avLst/>
          </a:prstGeom>
          <a:noFill/>
          <a:ln w="50800">
            <a:solidFill>
              <a:srgbClr val="FFFF00"/>
            </a:solidFill>
            <a:round/>
            <a:headEnd/>
            <a:tailEnd type="triangle" w="med" len="med"/>
          </a:ln>
        </p:spPr>
        <p:txBody>
          <a:bodyPr>
            <a:prstTxWarp prst="textNoShape">
              <a:avLst/>
            </a:prstTxWarp>
          </a:bodyPr>
          <a:lstStyle/>
          <a:p>
            <a:endParaRPr lang="en-US"/>
          </a:p>
        </p:txBody>
      </p:sp>
      <p:sp>
        <p:nvSpPr>
          <p:cNvPr id="17413" name="Line 5"/>
          <p:cNvSpPr>
            <a:spLocks noChangeShapeType="1"/>
          </p:cNvSpPr>
          <p:nvPr/>
        </p:nvSpPr>
        <p:spPr bwMode="auto">
          <a:xfrm flipV="1">
            <a:off x="2771775" y="3141663"/>
            <a:ext cx="1800225" cy="574675"/>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7414" name="Line 6"/>
          <p:cNvSpPr>
            <a:spLocks noChangeShapeType="1"/>
          </p:cNvSpPr>
          <p:nvPr/>
        </p:nvSpPr>
        <p:spPr bwMode="auto">
          <a:xfrm flipV="1">
            <a:off x="3924300" y="3141663"/>
            <a:ext cx="2016125" cy="2303462"/>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7415" name="Rectangle 7"/>
          <p:cNvSpPr>
            <a:spLocks noChangeArrowheads="1"/>
          </p:cNvSpPr>
          <p:nvPr/>
        </p:nvSpPr>
        <p:spPr bwMode="auto">
          <a:xfrm>
            <a:off x="323850" y="3716338"/>
            <a:ext cx="3384550" cy="792162"/>
          </a:xfrm>
          <a:prstGeom prst="rect">
            <a:avLst/>
          </a:prstGeom>
          <a:solidFill>
            <a:schemeClr val="accent1">
              <a:alpha val="0"/>
            </a:schemeClr>
          </a:solidFill>
          <a:ln w="9525">
            <a:solidFill>
              <a:schemeClr val="tx1"/>
            </a:solidFill>
            <a:miter lim="800000"/>
            <a:headEnd/>
            <a:tailEnd/>
          </a:ln>
        </p:spPr>
        <p:txBody>
          <a:bodyPr wrap="none" anchor="ctr">
            <a:prstTxWarp prst="textNoShape">
              <a:avLst/>
            </a:prstTxWarp>
          </a:bodyPr>
          <a:lstStyle/>
          <a:p>
            <a:pPr algn="ctr"/>
            <a:r>
              <a:rPr lang="en-CA" sz="2800"/>
              <a:t>Last name of author</a:t>
            </a:r>
          </a:p>
        </p:txBody>
      </p:sp>
      <p:sp>
        <p:nvSpPr>
          <p:cNvPr id="17416" name="Rectangle 8"/>
          <p:cNvSpPr>
            <a:spLocks noChangeArrowheads="1"/>
          </p:cNvSpPr>
          <p:nvPr/>
        </p:nvSpPr>
        <p:spPr bwMode="auto">
          <a:xfrm>
            <a:off x="2051050" y="5445125"/>
            <a:ext cx="3384550" cy="792163"/>
          </a:xfrm>
          <a:prstGeom prst="rect">
            <a:avLst/>
          </a:prstGeom>
          <a:solidFill>
            <a:schemeClr val="accent1">
              <a:alpha val="0"/>
            </a:schemeClr>
          </a:solidFill>
          <a:ln w="9525">
            <a:solidFill>
              <a:schemeClr val="tx1"/>
            </a:solidFill>
            <a:miter lim="800000"/>
            <a:headEnd/>
            <a:tailEnd/>
          </a:ln>
        </p:spPr>
        <p:txBody>
          <a:bodyPr wrap="none" anchor="ctr">
            <a:prstTxWarp prst="textNoShape">
              <a:avLst/>
            </a:prstTxWarp>
          </a:bodyPr>
          <a:lstStyle/>
          <a:p>
            <a:pPr algn="ctr"/>
            <a:r>
              <a:rPr lang="en-CA" sz="2800"/>
              <a:t>Page reference</a:t>
            </a:r>
          </a:p>
        </p:txBody>
      </p:sp>
      <p:sp>
        <p:nvSpPr>
          <p:cNvPr id="17417" name="Rectangle 9"/>
          <p:cNvSpPr>
            <a:spLocks noChangeArrowheads="1"/>
          </p:cNvSpPr>
          <p:nvPr/>
        </p:nvSpPr>
        <p:spPr bwMode="auto">
          <a:xfrm>
            <a:off x="5508625" y="4292600"/>
            <a:ext cx="3384550" cy="792163"/>
          </a:xfrm>
          <a:prstGeom prst="rect">
            <a:avLst/>
          </a:prstGeom>
          <a:solidFill>
            <a:schemeClr val="accent1">
              <a:alpha val="0"/>
            </a:schemeClr>
          </a:solidFill>
          <a:ln w="9525">
            <a:solidFill>
              <a:schemeClr val="tx1"/>
            </a:solidFill>
            <a:miter lim="800000"/>
            <a:headEnd/>
            <a:tailEnd/>
          </a:ln>
        </p:spPr>
        <p:txBody>
          <a:bodyPr wrap="none" anchor="ctr">
            <a:prstTxWarp prst="textNoShape">
              <a:avLst/>
            </a:prstTxWarp>
          </a:bodyPr>
          <a:lstStyle/>
          <a:p>
            <a:pPr algn="ctr"/>
            <a:r>
              <a:rPr lang="en-CA" sz="2800"/>
              <a:t>Punctuation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CA">
                <a:ea typeface="+mj-ea"/>
                <a:cs typeface="+mj-cs"/>
              </a:rPr>
              <a:t>How to Cite…</a:t>
            </a:r>
          </a:p>
        </p:txBody>
      </p:sp>
      <p:sp>
        <p:nvSpPr>
          <p:cNvPr id="2051" name="Rectangle 3"/>
          <p:cNvSpPr>
            <a:spLocks noGrp="1" noChangeArrowheads="1"/>
          </p:cNvSpPr>
          <p:nvPr>
            <p:ph type="subTitle" idx="1"/>
          </p:nvPr>
        </p:nvSpPr>
        <p:spPr/>
        <p:txBody>
          <a:bodyPr/>
          <a:lstStyle/>
          <a:p>
            <a:pPr eaLnBrk="1" hangingPunct="1">
              <a:defRPr/>
            </a:pPr>
            <a:r>
              <a:rPr lang="en-CA">
                <a:ea typeface="+mn-ea"/>
                <a:cs typeface="+mn-cs"/>
              </a:rPr>
              <a:t>Sophisticatedly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defRPr/>
            </a:pPr>
            <a:r>
              <a:rPr lang="en-CA">
                <a:ea typeface="+mj-ea"/>
                <a:cs typeface="+mj-cs"/>
              </a:rPr>
              <a:t>Part One: </a:t>
            </a:r>
          </a:p>
        </p:txBody>
      </p:sp>
      <p:sp>
        <p:nvSpPr>
          <p:cNvPr id="3076" name="Rectangle 4"/>
          <p:cNvSpPr>
            <a:spLocks noGrp="1" noChangeArrowheads="1"/>
          </p:cNvSpPr>
          <p:nvPr>
            <p:ph type="subTitle" idx="1"/>
          </p:nvPr>
        </p:nvSpPr>
        <p:spPr/>
        <p:txBody>
          <a:bodyPr/>
          <a:lstStyle/>
          <a:p>
            <a:pPr eaLnBrk="1" hangingPunct="1">
              <a:defRPr/>
            </a:pPr>
            <a:r>
              <a:rPr lang="en-CA" b="1" u="sng">
                <a:solidFill>
                  <a:srgbClr val="FF3300"/>
                </a:solidFill>
                <a:ea typeface="+mn-ea"/>
                <a:cs typeface="+mn-cs"/>
              </a:rPr>
              <a:t>Integrating</a:t>
            </a:r>
            <a:r>
              <a:rPr lang="en-CA">
                <a:ea typeface="+mn-ea"/>
                <a:cs typeface="+mn-cs"/>
              </a:rPr>
              <a:t> a Quotation into the Essay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defRPr/>
            </a:pPr>
            <a:r>
              <a:rPr lang="en-CA">
                <a:ea typeface="+mj-ea"/>
                <a:cs typeface="+mj-cs"/>
              </a:rPr>
              <a:t>What </a:t>
            </a:r>
            <a:r>
              <a:rPr lang="en-CA">
                <a:solidFill>
                  <a:srgbClr val="FF3300"/>
                </a:solidFill>
                <a:ea typeface="+mj-ea"/>
                <a:cs typeface="+mj-cs"/>
              </a:rPr>
              <a:t>NOT</a:t>
            </a:r>
            <a:r>
              <a:rPr lang="en-CA">
                <a:ea typeface="+mj-ea"/>
                <a:cs typeface="+mj-cs"/>
              </a:rPr>
              <a:t> to do…</a:t>
            </a:r>
          </a:p>
        </p:txBody>
      </p:sp>
      <p:sp>
        <p:nvSpPr>
          <p:cNvPr id="5123" name="Rectangle 3"/>
          <p:cNvSpPr>
            <a:spLocks noGrp="1" noChangeArrowheads="1"/>
          </p:cNvSpPr>
          <p:nvPr>
            <p:ph type="body" idx="1"/>
          </p:nvPr>
        </p:nvSpPr>
        <p:spPr>
          <a:xfrm>
            <a:off x="323850" y="1484313"/>
            <a:ext cx="8229600" cy="4525962"/>
          </a:xfrm>
        </p:spPr>
        <p:txBody>
          <a:bodyPr/>
          <a:lstStyle/>
          <a:p>
            <a:pPr eaLnBrk="1" hangingPunct="1">
              <a:buFont typeface="Wingdings" charset="2"/>
              <a:buNone/>
              <a:defRPr/>
            </a:pPr>
            <a:r>
              <a:rPr lang="en-CA">
                <a:ea typeface="+mn-ea"/>
                <a:cs typeface="+mn-cs"/>
              </a:rPr>
              <a:t>The young boy is clearly immature.  When Mangan’s sister speaks to him for the first time, he demonstrates this immaturity. </a:t>
            </a:r>
            <a:r>
              <a:rPr lang="en-CA">
                <a:solidFill>
                  <a:srgbClr val="FFFF00"/>
                </a:solidFill>
                <a:ea typeface="+mn-ea"/>
                <a:cs typeface="+mn-cs"/>
              </a:rPr>
              <a:t>“When she addressed the first words to me I was so confused that I did not know what to answer” (Joyce 183).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CA">
                <a:ea typeface="+mj-ea"/>
                <a:cs typeface="+mj-cs"/>
              </a:rPr>
              <a:t>Why not?</a:t>
            </a:r>
          </a:p>
        </p:txBody>
      </p:sp>
      <p:sp>
        <p:nvSpPr>
          <p:cNvPr id="10243" name="Rectangle 3"/>
          <p:cNvSpPr>
            <a:spLocks noGrp="1" noChangeArrowheads="1"/>
          </p:cNvSpPr>
          <p:nvPr>
            <p:ph type="body" idx="1"/>
          </p:nvPr>
        </p:nvSpPr>
        <p:spPr/>
        <p:txBody>
          <a:bodyPr/>
          <a:lstStyle/>
          <a:p>
            <a:pPr eaLnBrk="1" hangingPunct="1">
              <a:lnSpc>
                <a:spcPct val="90000"/>
              </a:lnSpc>
              <a:buFont typeface="Wingdings" charset="2"/>
              <a:buNone/>
              <a:defRPr/>
            </a:pPr>
            <a:r>
              <a:rPr lang="en-CA" sz="2800">
                <a:ea typeface="+mn-ea"/>
                <a:cs typeface="+mn-cs"/>
              </a:rPr>
              <a:t>The young boy is clearly immature.  When Mangan’s sister speaks to him for the first time, he demonstrates this immaturity. </a:t>
            </a:r>
            <a:r>
              <a:rPr lang="en-CA" sz="2800">
                <a:solidFill>
                  <a:srgbClr val="FFFF00"/>
                </a:solidFill>
                <a:ea typeface="+mn-ea"/>
                <a:cs typeface="+mn-cs"/>
              </a:rPr>
              <a:t>“When she addressed the first words to me I was so confused that I did not know what to answer” (Joyce 183).</a:t>
            </a:r>
          </a:p>
          <a:p>
            <a:pPr eaLnBrk="1" hangingPunct="1">
              <a:lnSpc>
                <a:spcPct val="90000"/>
              </a:lnSpc>
              <a:buFont typeface="Wingdings" charset="2"/>
              <a:buNone/>
              <a:defRPr/>
            </a:pPr>
            <a:endParaRPr lang="en-CA" sz="2800">
              <a:solidFill>
                <a:srgbClr val="FFFF00"/>
              </a:solidFill>
              <a:ea typeface="+mn-ea"/>
              <a:cs typeface="+mn-cs"/>
            </a:endParaRPr>
          </a:p>
          <a:p>
            <a:pPr eaLnBrk="1" hangingPunct="1">
              <a:lnSpc>
                <a:spcPct val="90000"/>
              </a:lnSpc>
              <a:defRPr/>
            </a:pPr>
            <a:r>
              <a:rPr lang="en-CA" sz="2800">
                <a:ea typeface="+mn-ea"/>
                <a:cs typeface="+mn-cs"/>
              </a:rPr>
              <a:t>There’s no </a:t>
            </a:r>
            <a:r>
              <a:rPr lang="en-CA" sz="3600">
                <a:solidFill>
                  <a:srgbClr val="FF3300"/>
                </a:solidFill>
                <a:ea typeface="+mn-ea"/>
                <a:cs typeface="+mn-cs"/>
              </a:rPr>
              <a:t>flow</a:t>
            </a:r>
            <a:r>
              <a:rPr lang="en-CA" sz="2800">
                <a:ea typeface="+mn-ea"/>
                <a:cs typeface="+mn-cs"/>
              </a:rPr>
              <a:t> to this sentence.  The quote is sitting off by itself, asking the reader to understand it out of context. </a:t>
            </a:r>
          </a:p>
        </p:txBody>
      </p:sp>
      <p:sp>
        <p:nvSpPr>
          <p:cNvPr id="21508" name="Rectangle 4"/>
          <p:cNvSpPr>
            <a:spLocks noChangeArrowheads="1"/>
          </p:cNvSpPr>
          <p:nvPr/>
        </p:nvSpPr>
        <p:spPr bwMode="auto">
          <a:xfrm>
            <a:off x="468313" y="1557338"/>
            <a:ext cx="8207375" cy="2519362"/>
          </a:xfrm>
          <a:prstGeom prst="rect">
            <a:avLst/>
          </a:prstGeom>
          <a:solidFill>
            <a:schemeClr val="accent1">
              <a:alpha val="0"/>
            </a:schemeClr>
          </a:solidFill>
          <a:ln w="31750">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165</TotalTime>
  <Words>1169</Words>
  <Application>Microsoft Macintosh PowerPoint</Application>
  <PresentationFormat>On-screen Show (4:3)</PresentationFormat>
  <Paragraphs>107</Paragraphs>
  <Slides>23</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23</vt:i4>
      </vt:variant>
    </vt:vector>
  </HeadingPairs>
  <TitlesOfParts>
    <vt:vector size="28" baseType="lpstr">
      <vt:lpstr>Arial</vt:lpstr>
      <vt:lpstr>ＭＳ Ｐゴシック</vt:lpstr>
      <vt:lpstr>Wingdings</vt:lpstr>
      <vt:lpstr>Calibri</vt:lpstr>
      <vt:lpstr>Ripple</vt:lpstr>
      <vt:lpstr> M.L.A. Format &amp;  Citing Quotations</vt:lpstr>
      <vt:lpstr>Q: Why can’t I use footnotes?</vt:lpstr>
      <vt:lpstr>MLA Footnotes</vt:lpstr>
      <vt:lpstr>MLA Basics</vt:lpstr>
      <vt:lpstr>MLA = In Text Citations</vt:lpstr>
      <vt:lpstr>How to Cite…</vt:lpstr>
      <vt:lpstr>Part One: </vt:lpstr>
      <vt:lpstr>What NOT to do…</vt:lpstr>
      <vt:lpstr>Why not?</vt:lpstr>
      <vt:lpstr>What TO do…</vt:lpstr>
      <vt:lpstr>Part Two:</vt:lpstr>
      <vt:lpstr>What NOT to do…</vt:lpstr>
      <vt:lpstr>What TO do…</vt:lpstr>
      <vt:lpstr>For Example</vt:lpstr>
      <vt:lpstr>It’s too Much!</vt:lpstr>
      <vt:lpstr>Slide 16</vt:lpstr>
      <vt:lpstr>Pick &amp; Choose…then Piece Together</vt:lpstr>
      <vt:lpstr>Slide 18</vt:lpstr>
      <vt:lpstr>I can even chop to create new sentences…</vt:lpstr>
      <vt:lpstr>Part Three:</vt:lpstr>
      <vt:lpstr>What NOT to do…</vt:lpstr>
      <vt:lpstr>What TO do…</vt:lpstr>
      <vt:lpstr>How to Create a Works Cited Page</vt:lpstr>
    </vt:vector>
  </TitlesOfParts>
  <Company>WRDSB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Cite…</dc:title>
  <dc:creator>WRDSB</dc:creator>
  <cp:lastModifiedBy>Emily Seaton</cp:lastModifiedBy>
  <cp:revision>6</cp:revision>
  <dcterms:created xsi:type="dcterms:W3CDTF">2014-07-07T12:27:56Z</dcterms:created>
  <dcterms:modified xsi:type="dcterms:W3CDTF">2014-07-07T12:28:17Z</dcterms:modified>
</cp:coreProperties>
</file>